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media/image30.jpg" ContentType="image/jpg"/>
  <Override PartName="/ppt/media/image31.jpg" ContentType="image/jp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4" r:id="rId12"/>
    <p:sldId id="335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21619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7" d="100"/>
          <a:sy n="77" d="100"/>
        </p:scale>
        <p:origin x="13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ZakariaElbe1/IBM-Capstone-Project-DSC/tree/maste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335174" y="4947193"/>
            <a:ext cx="531749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ELBECHNA Zakaria 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16/09/2022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https://github.com/ZakariaElbe1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7901" y="1537526"/>
            <a:ext cx="10327710" cy="435133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badi" panose="020B0604020104020204" pitchFamily="34" charset="0"/>
              </a:rPr>
              <a:t>Data transformation : transforming landing outcomes feature from categorical to numeric data; successful = 1 and  failure = 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badi" panose="020B0604020104020204" pitchFamily="34" charset="0"/>
              </a:rPr>
              <a:t>New label column ‘class’ was created (it’s our dependent variable or target) with a value of 1 if ‘Mission Outcome’ is True and 0 otherwise.  Value Mapping:</a:t>
            </a:r>
          </a:p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</a:rPr>
              <a:t>        -  True ASDS, True RTLS, &amp; True Ocean – set to value 1</a:t>
            </a:r>
          </a:p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</a:rPr>
              <a:t>        -  None </a:t>
            </a:r>
            <a:r>
              <a:rPr lang="en-US" sz="1800" dirty="0" err="1">
                <a:latin typeface="Abadi" panose="020B0604020104020204" pitchFamily="34" charset="0"/>
              </a:rPr>
              <a:t>None</a:t>
            </a:r>
            <a:r>
              <a:rPr lang="en-US" sz="1800" dirty="0">
                <a:latin typeface="Abadi" panose="020B0604020104020204" pitchFamily="34" charset="0"/>
              </a:rPr>
              <a:t>, False ASDS, None ASDS, False Ocean, False RTLS – set to value 0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93E27E-21FA-A0BF-471A-8E058B6056E9}"/>
              </a:ext>
            </a:extLst>
          </p:cNvPr>
          <p:cNvSpPr/>
          <p:nvPr/>
        </p:nvSpPr>
        <p:spPr>
          <a:xfrm>
            <a:off x="1215024" y="3983277"/>
            <a:ext cx="9607463" cy="1653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Wrangling GitHub </a:t>
            </a:r>
            <a:r>
              <a:rPr lang="en-US" dirty="0" err="1"/>
              <a:t>url</a:t>
            </a:r>
            <a:r>
              <a:rPr lang="en-US" dirty="0"/>
              <a:t> :</a:t>
            </a:r>
          </a:p>
          <a:p>
            <a:r>
              <a:rPr lang="en-US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https://github.com/ZakariaElbe1/IBM-Capstone-Project-DSC/blob/master/EDA%20of%20Falcon9%20data/2-spacex-Data%20wrangling.ipynb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17" y="1380967"/>
            <a:ext cx="10960955" cy="52578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000" spc="-130" dirty="0">
                <a:solidFill>
                  <a:srgbClr val="404040"/>
                </a:solidFill>
                <a:latin typeface="Abadi" panose="020B0604020104020204" pitchFamily="34" charset="0"/>
              </a:rPr>
              <a:t>Exploratory Data Analysis performed on variables Flight Number, Payload Mass, Launch Site,  Orbit, Class  </a:t>
            </a:r>
          </a:p>
          <a:p>
            <a:pPr marL="0" marR="556260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000" spc="-130" dirty="0">
                <a:solidFill>
                  <a:srgbClr val="404040"/>
                </a:solidFill>
                <a:latin typeface="Abadi" panose="020B0604020104020204" pitchFamily="34" charset="0"/>
              </a:rPr>
              <a:t>    and Year. The main goal from using this process is to define the relationship between features.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Plots</a:t>
            </a:r>
            <a:r>
              <a:rPr lang="en-US" sz="20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Used: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R="405765">
              <a:lnSpc>
                <a:spcPts val="2210"/>
              </a:lnSpc>
              <a:spcBef>
                <a:spcPts val="1430"/>
              </a:spcBef>
              <a:buFontTx/>
              <a:buChar char="-"/>
            </a:pP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130" dirty="0">
                <a:solidFill>
                  <a:srgbClr val="404040"/>
                </a:solidFill>
                <a:latin typeface="Abadi" panose="020B0604020104020204" pitchFamily="34" charset="0"/>
              </a:rPr>
              <a:t>Flight Number vs. Payload Mass,</a:t>
            </a:r>
          </a:p>
          <a:p>
            <a:pPr marR="405765">
              <a:lnSpc>
                <a:spcPts val="2210"/>
              </a:lnSpc>
              <a:spcBef>
                <a:spcPts val="1430"/>
              </a:spcBef>
              <a:buFontTx/>
              <a:buChar char="-"/>
            </a:pPr>
            <a:r>
              <a:rPr lang="en-US" sz="1800" spc="-130" dirty="0">
                <a:solidFill>
                  <a:srgbClr val="404040"/>
                </a:solidFill>
                <a:latin typeface="Abadi" panose="020B0604020104020204" pitchFamily="34" charset="0"/>
              </a:rPr>
              <a:t> Flight Number vs. Launch Site,</a:t>
            </a:r>
          </a:p>
          <a:p>
            <a:pPr marR="405765">
              <a:lnSpc>
                <a:spcPts val="2210"/>
              </a:lnSpc>
              <a:spcBef>
                <a:spcPts val="1430"/>
              </a:spcBef>
              <a:buFontTx/>
              <a:buChar char="-"/>
            </a:pPr>
            <a:r>
              <a:rPr lang="en-US" sz="1800" spc="-130" dirty="0">
                <a:solidFill>
                  <a:srgbClr val="404040"/>
                </a:solidFill>
                <a:latin typeface="Abadi" panose="020B0604020104020204" pitchFamily="34" charset="0"/>
              </a:rPr>
              <a:t> Payload Mass vs. Launch Site, </a:t>
            </a:r>
          </a:p>
          <a:p>
            <a:pPr marR="405765">
              <a:lnSpc>
                <a:spcPts val="2210"/>
              </a:lnSpc>
              <a:spcBef>
                <a:spcPts val="1430"/>
              </a:spcBef>
              <a:buFontTx/>
              <a:buChar char="-"/>
            </a:pPr>
            <a:r>
              <a:rPr lang="en-US" sz="1800" spc="-130" dirty="0">
                <a:solidFill>
                  <a:srgbClr val="404040"/>
                </a:solidFill>
                <a:latin typeface="Abadi" panose="020B0604020104020204" pitchFamily="34" charset="0"/>
              </a:rPr>
              <a:t> Orbit vs. Success Rate, </a:t>
            </a:r>
          </a:p>
          <a:p>
            <a:pPr marR="405765">
              <a:lnSpc>
                <a:spcPts val="2210"/>
              </a:lnSpc>
              <a:spcBef>
                <a:spcPts val="1430"/>
              </a:spcBef>
              <a:buFontTx/>
              <a:buChar char="-"/>
            </a:pPr>
            <a:r>
              <a:rPr lang="en-US" sz="1800" spc="-130" dirty="0">
                <a:solidFill>
                  <a:srgbClr val="404040"/>
                </a:solidFill>
                <a:latin typeface="Abadi" panose="020B0604020104020204" pitchFamily="34" charset="0"/>
              </a:rPr>
              <a:t> Flight Number vs. Orbit,</a:t>
            </a:r>
          </a:p>
          <a:p>
            <a:pPr marR="405765">
              <a:lnSpc>
                <a:spcPts val="2210"/>
              </a:lnSpc>
              <a:spcBef>
                <a:spcPts val="1430"/>
              </a:spcBef>
              <a:buFontTx/>
              <a:buChar char="-"/>
            </a:pPr>
            <a:r>
              <a:rPr lang="en-US" sz="1800" spc="-130" dirty="0">
                <a:solidFill>
                  <a:srgbClr val="404040"/>
                </a:solidFill>
                <a:latin typeface="Abadi" panose="020B0604020104020204" pitchFamily="34" charset="0"/>
              </a:rPr>
              <a:t> Payload vs Orbit</a:t>
            </a:r>
          </a:p>
          <a:p>
            <a:pPr marR="405765">
              <a:lnSpc>
                <a:spcPts val="2210"/>
              </a:lnSpc>
              <a:spcBef>
                <a:spcPts val="1430"/>
              </a:spcBef>
              <a:buFontTx/>
              <a:buChar char="-"/>
            </a:pP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Success </a:t>
            </a:r>
            <a:r>
              <a:rPr lang="en-US" sz="18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Yearly</a:t>
            </a:r>
            <a:r>
              <a:rPr lang="en-US" sz="1800" spc="7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Trend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000" spc="-130" dirty="0">
                <a:solidFill>
                  <a:srgbClr val="404040"/>
                </a:solidFill>
                <a:latin typeface="Abadi" panose="020B0604020104020204" pitchFamily="34" charset="0"/>
              </a:rPr>
              <a:t>Scatter plots, line charts, and bar plots were used to compare relationships between variables to</a:t>
            </a:r>
          </a:p>
          <a:p>
            <a:pPr marL="0" marR="556260" indent="0">
              <a:lnSpc>
                <a:spcPts val="2210"/>
              </a:lnSpc>
              <a:spcBef>
                <a:spcPts val="335"/>
              </a:spcBef>
              <a:buFont typeface="Arial" panose="020B0604020202020204" pitchFamily="34" charset="0"/>
              <a:buNone/>
            </a:pPr>
            <a:r>
              <a:rPr lang="en-US" sz="2000" spc="-130" dirty="0">
                <a:solidFill>
                  <a:srgbClr val="404040"/>
                </a:solidFill>
                <a:latin typeface="Abadi" panose="020B0604020104020204" pitchFamily="34" charset="0"/>
              </a:rPr>
              <a:t>   decide if a relationship exists so that they could be used in training the machine learning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768CA2-182D-5239-1C10-D570C23BBB53}"/>
              </a:ext>
            </a:extLst>
          </p:cNvPr>
          <p:cNvSpPr/>
          <p:nvPr/>
        </p:nvSpPr>
        <p:spPr>
          <a:xfrm>
            <a:off x="4296427" y="2657347"/>
            <a:ext cx="7161545" cy="20918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121619"/>
                </a:solidFill>
              </a:rPr>
              <a:t>EDA with data visualization GitHub </a:t>
            </a:r>
            <a:r>
              <a:rPr lang="en-US" dirty="0" err="1">
                <a:solidFill>
                  <a:srgbClr val="121619"/>
                </a:solidFill>
              </a:rPr>
              <a:t>url</a:t>
            </a:r>
            <a:r>
              <a:rPr lang="en-US" dirty="0">
                <a:solidFill>
                  <a:srgbClr val="121619"/>
                </a:solidFill>
              </a:rPr>
              <a:t> :</a:t>
            </a:r>
          </a:p>
          <a:p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https://github.com/ZakariaElbe1/IBM-Capstone-Project-DSC/blob/master/EDA%20of%20Falcon9%20data/2-eda-dataviz.ipynb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0898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SQL for Exploratory Data Analysis , we were able to: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Understand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 the dataset into the corresponding table in a Db2 database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Execute SQL queries for better understanding our data, such as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features (launch site names, mission outcomes, various pay load sizes of  customers and booster versions, and landing outcomes)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 SQL 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url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/>
              </a:rPr>
              <a:t>https://github.com/ZakariaElbe1/IBM-Capstone-Project-DSC/blob/master/EDA%20of%20Falcon9%20data/2-eda-sql-coursera.ipynb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0966"/>
            <a:ext cx="10515600" cy="483194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launch success rate depend on the location and proximities of a launch site, for that , we used </a:t>
            </a:r>
            <a:r>
              <a:rPr lang="en-US" sz="1800" dirty="0">
                <a:solidFill>
                  <a:srgbClr val="000000"/>
                </a:solidFill>
                <a:latin typeface="Abadi" panose="020B0604020104020204" pitchFamily="34" charset="0"/>
              </a:rPr>
              <a:t>an interactive map to mark launch sites on map with success rate for each site. For that many objects was created and added to a map using the folium library, such as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000000"/>
                </a:solidFill>
                <a:latin typeface="Abadi" panose="020B0604020104020204" pitchFamily="34" charset="0"/>
              </a:rPr>
              <a:t>Markers</a:t>
            </a:r>
            <a:r>
              <a:rPr lang="en-US" sz="1800" dirty="0">
                <a:solidFill>
                  <a:srgbClr val="000000"/>
                </a:solidFill>
                <a:latin typeface="Abadi" panose="020B0604020104020204" pitchFamily="34" charset="0"/>
              </a:rPr>
              <a:t> : used to mark a specific site or pinning it geographically using geographic coordinates, it’s a way to interpret coordinates to visualize closeness between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000000"/>
                </a:solidFill>
                <a:latin typeface="Abadi" panose="020B0604020104020204" pitchFamily="34" charset="0"/>
              </a:rPr>
              <a:t>Circles</a:t>
            </a:r>
            <a:r>
              <a:rPr lang="en-US" sz="1800" dirty="0">
                <a:solidFill>
                  <a:srgbClr val="000000"/>
                </a:solidFill>
                <a:latin typeface="Abadi" panose="020B0604020104020204" pitchFamily="34" charset="0"/>
              </a:rPr>
              <a:t> : used to mark a site area as circle by giving a radius and color where the circle’s center is a marker already created;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000000"/>
                </a:solidFill>
                <a:latin typeface="Abadi" panose="020B0604020104020204" pitchFamily="34" charset="0"/>
              </a:rPr>
              <a:t>Markers cluster </a:t>
            </a:r>
            <a:r>
              <a:rPr lang="en-US" sz="1800" dirty="0">
                <a:solidFill>
                  <a:srgbClr val="000000"/>
                </a:solidFill>
                <a:latin typeface="Abadi" panose="020B0604020104020204" pitchFamily="34" charset="0"/>
              </a:rPr>
              <a:t>: used for clustering markers on each site by grouping its by a feature, in our situation ,success/failed launch was the feature to split markers by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rgbClr val="000000"/>
                </a:solidFill>
                <a:latin typeface="Abadi" panose="020B0604020104020204" pitchFamily="34" charset="0"/>
              </a:rPr>
              <a:t>Line</a:t>
            </a:r>
            <a:r>
              <a:rPr lang="en-US" sz="1800" dirty="0">
                <a:solidFill>
                  <a:srgbClr val="000000"/>
                </a:solidFill>
                <a:latin typeface="Abadi" panose="020B0604020104020204" pitchFamily="34" charset="0"/>
              </a:rPr>
              <a:t> : shows connection between site and a specific chosen location, but before that, we must calculate distance between the two points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rgbClr val="1216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Interactive map with Folium </a:t>
            </a:r>
            <a:r>
              <a:rPr lang="en-US" sz="1800" b="1" dirty="0" err="1">
                <a:solidFill>
                  <a:srgbClr val="1216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Github</a:t>
            </a:r>
            <a:r>
              <a:rPr lang="en-US" sz="1800" b="1" dirty="0">
                <a:solidFill>
                  <a:srgbClr val="1216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1800" b="1" dirty="0" err="1">
                <a:solidFill>
                  <a:srgbClr val="1216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url</a:t>
            </a:r>
            <a:r>
              <a:rPr lang="en-US" sz="1800" b="1" dirty="0">
                <a:solidFill>
                  <a:srgbClr val="1216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https://github.com/ZakariaElbe1/IBM-Capstone-Project-DSC/blob/master/Launch%20sites%20locations%20and%20Dashboard%20for%20analysis/lab_jupyter_launch_site_location.ipynb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0388"/>
            <a:ext cx="10515601" cy="51983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2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Dashboard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includes a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and a </a:t>
            </a:r>
            <a:r>
              <a:rPr lang="en-US" sz="22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</a:t>
            </a:r>
            <a:r>
              <a:rPr lang="en-US" sz="2200" spc="-1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by launch site, for creating our dashboard , we used “dash” library </a:t>
            </a:r>
            <a:endParaRPr lang="en-US" sz="2200" dirty="0">
              <a:latin typeface="Abadi" panose="020B0604020104020204" pitchFamily="34" charset="0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created using “</a:t>
            </a:r>
            <a:r>
              <a:rPr lang="en-US" sz="22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plotly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” lib with express method, it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be selected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distribution of successful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all launch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selected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launch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200" spc="-1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rates.</a:t>
            </a:r>
            <a:endParaRPr lang="en-US" sz="22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2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created using “</a:t>
            </a:r>
            <a:r>
              <a:rPr lang="en-US" sz="22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plotly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” lib with express </a:t>
            </a:r>
            <a:r>
              <a:rPr lang="en-US" sz="22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method,it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takes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two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inputs: All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mass on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slider between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  and 10000</a:t>
            </a:r>
            <a:r>
              <a:rPr lang="en-US" sz="2200" spc="-1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kg.</a:t>
            </a:r>
            <a:endParaRPr lang="en-US" sz="22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pie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is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visualize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200" spc="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rate.</a:t>
            </a:r>
            <a:endParaRPr lang="en-US" sz="22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22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can help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see how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2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varies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sites, </a:t>
            </a:r>
            <a:r>
              <a:rPr lang="en-US" sz="22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2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</a:t>
            </a:r>
            <a:r>
              <a:rPr lang="en-US" sz="2200" spc="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2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 </a:t>
            </a:r>
            <a:r>
              <a:rPr lang="en-US" sz="22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version</a:t>
            </a:r>
            <a:r>
              <a:rPr lang="en-US" sz="22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2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category.</a:t>
            </a:r>
          </a:p>
          <a:p>
            <a:pPr marL="0" indent="0">
              <a:lnSpc>
                <a:spcPts val="2350"/>
              </a:lnSpc>
              <a:spcBef>
                <a:spcPts val="1105"/>
              </a:spcBef>
              <a:buNone/>
            </a:pPr>
            <a:r>
              <a:rPr lang="en-US" sz="2200" b="1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My dashboard code - </a:t>
            </a:r>
            <a:r>
              <a:rPr lang="en-US" sz="2200" b="1" spc="-4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Github</a:t>
            </a:r>
            <a:r>
              <a:rPr lang="en-US" sz="2200" b="1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200" b="1" spc="-4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url</a:t>
            </a:r>
            <a:r>
              <a:rPr lang="en-US" sz="2200" b="1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:</a:t>
            </a:r>
          </a:p>
          <a:p>
            <a:pPr marL="0" indent="0">
              <a:lnSpc>
                <a:spcPts val="2350"/>
              </a:lnSpc>
              <a:spcBef>
                <a:spcPts val="1105"/>
              </a:spcBef>
              <a:buNone/>
            </a:pPr>
            <a:r>
              <a:rPr lang="en-US" sz="24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lito"/>
                <a:cs typeface="Carlito"/>
              </a:rPr>
              <a:t>https://github.com/ZakariaElbe1/IBM-Capstone-Project-DSC/blob/master/Launch%20sites%20locations%20and%20Dashboard%20for%20analysis/my%20dashbord%20for%20the%20capstone%20ibm%20ds%20project.ipynb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468CFFD5-8207-1E17-A4C7-4905F3692BD4}"/>
              </a:ext>
            </a:extLst>
          </p:cNvPr>
          <p:cNvGrpSpPr/>
          <p:nvPr/>
        </p:nvGrpSpPr>
        <p:grpSpPr>
          <a:xfrm>
            <a:off x="770011" y="1447926"/>
            <a:ext cx="1938655" cy="1728470"/>
            <a:chOff x="3822191" y="1933955"/>
            <a:chExt cx="1938655" cy="172847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BC5E79D-83E0-654A-DB74-EC66C748A420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A359A53A-7A20-9E92-6DF1-4C9FC088109B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85E9FA0-AFB5-3C45-5108-07EDC2AB5A86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2F9AC554-148C-9831-98B1-8D4788B0388B}"/>
              </a:ext>
            </a:extLst>
          </p:cNvPr>
          <p:cNvSpPr txBox="1"/>
          <p:nvPr/>
        </p:nvSpPr>
        <p:spPr>
          <a:xfrm>
            <a:off x="1011693" y="1585895"/>
            <a:ext cx="1568450" cy="7521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Split</a:t>
            </a:r>
            <a:r>
              <a:rPr lang="fr-FR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6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dependent</a:t>
            </a:r>
            <a:r>
              <a:rPr lang="fr-FR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variable ‘</a:t>
            </a:r>
            <a:r>
              <a:rPr lang="fr-FR" sz="16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target</a:t>
            </a:r>
            <a:r>
              <a:rPr lang="fr-FR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’ and </a:t>
            </a:r>
            <a:r>
              <a:rPr lang="fr-FR" sz="16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features</a:t>
            </a:r>
            <a:endParaRPr sz="1600" dirty="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FC5DDD1F-1AA9-D2FB-3027-0CF620A1DFDD}"/>
              </a:ext>
            </a:extLst>
          </p:cNvPr>
          <p:cNvGrpSpPr/>
          <p:nvPr/>
        </p:nvGrpSpPr>
        <p:grpSpPr>
          <a:xfrm>
            <a:off x="770011" y="2889630"/>
            <a:ext cx="1938655" cy="1729739"/>
            <a:chOff x="3822191" y="3375659"/>
            <a:chExt cx="1938655" cy="172973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03454B19-F8B2-80FD-5056-91B361AD35A9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643E0A7F-914F-C59E-D73A-DAD40A0CF20A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497A5EB-D1D6-CAD4-172A-C489EB727420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EC9C3E5E-D45C-430D-004F-56DD27E28875}"/>
              </a:ext>
            </a:extLst>
          </p:cNvPr>
          <p:cNvSpPr txBox="1"/>
          <p:nvPr/>
        </p:nvSpPr>
        <p:spPr>
          <a:xfrm>
            <a:off x="847319" y="3008871"/>
            <a:ext cx="1853726" cy="962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5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Features</a:t>
            </a:r>
            <a:r>
              <a:rPr lang="fr-FR" sz="15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5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scaling</a:t>
            </a:r>
            <a:r>
              <a:rPr lang="fr-FR" sz="15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5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With</a:t>
            </a:r>
            <a:r>
              <a:rPr lang="fr-FR" sz="15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5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StandardScaler</a:t>
            </a:r>
            <a:endParaRPr lang="fr-FR" sz="1500" spc="-5" dirty="0">
              <a:solidFill>
                <a:srgbClr val="FFFFFF"/>
              </a:solidFill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5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And fit and </a:t>
            </a:r>
            <a:r>
              <a:rPr lang="fr-FR" sz="15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transform</a:t>
            </a:r>
            <a:r>
              <a:rPr lang="fr-FR" sz="15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5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our</a:t>
            </a:r>
            <a:r>
              <a:rPr lang="fr-FR" sz="15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500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features</a:t>
            </a:r>
            <a:endParaRPr sz="1500" dirty="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C61C2416-CC33-3A6E-0411-0B68CF922C90}"/>
              </a:ext>
            </a:extLst>
          </p:cNvPr>
          <p:cNvGrpSpPr/>
          <p:nvPr/>
        </p:nvGrpSpPr>
        <p:grpSpPr>
          <a:xfrm>
            <a:off x="770011" y="4332859"/>
            <a:ext cx="2950845" cy="1169035"/>
            <a:chOff x="3822191" y="4818888"/>
            <a:chExt cx="2950845" cy="116903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6D4D1DF-B146-B606-05F8-7FADE3916A80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8025A79-BA74-19A4-1F73-FF06814B0B0C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681CFCE1-470F-3420-6FBA-CACC76AE0890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6BAA6E7A-B875-29BD-8FC0-4CCF5755B252}"/>
              </a:ext>
            </a:extLst>
          </p:cNvPr>
          <p:cNvSpPr txBox="1"/>
          <p:nvPr/>
        </p:nvSpPr>
        <p:spPr>
          <a:xfrm>
            <a:off x="1051698" y="4618812"/>
            <a:ext cx="1344930" cy="2596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3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Train_test_split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B6790C9-1917-2A5D-419A-3C611E7180B3}"/>
              </a:ext>
            </a:extLst>
          </p:cNvPr>
          <p:cNvSpPr txBox="1"/>
          <p:nvPr/>
        </p:nvSpPr>
        <p:spPr>
          <a:xfrm>
            <a:off x="1531758" y="4855718"/>
            <a:ext cx="411480" cy="259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</a:t>
            </a:r>
            <a:r>
              <a:rPr sz="1600" spc="-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a</a:t>
            </a:r>
            <a:r>
              <a:rPr sz="1600" spc="-4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t</a:t>
            </a: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a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F7A991A3-C926-1BB8-43D9-450F927DF9D9}"/>
              </a:ext>
            </a:extLst>
          </p:cNvPr>
          <p:cNvGrpSpPr/>
          <p:nvPr/>
        </p:nvGrpSpPr>
        <p:grpSpPr>
          <a:xfrm>
            <a:off x="3328808" y="3186811"/>
            <a:ext cx="1938655" cy="2315210"/>
            <a:chOff x="6380988" y="3672840"/>
            <a:chExt cx="1938655" cy="23152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31B7C4E9-1834-C683-36B7-AE791E69EEB2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D88BDA2A-C08F-E2DB-DC3E-27685DA6C4AD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CB4FF513-EBE1-F939-7279-E920DD8CCE4B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24055070-503F-FFDA-B8A6-7E4D61E26FEA}"/>
              </a:ext>
            </a:extLst>
          </p:cNvPr>
          <p:cNvSpPr txBox="1"/>
          <p:nvPr/>
        </p:nvSpPr>
        <p:spPr>
          <a:xfrm>
            <a:off x="3683646" y="4500880"/>
            <a:ext cx="1219835" cy="259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GridSearchCV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55D38A2F-ADF5-61FE-FA32-5F1684AA61F2}"/>
              </a:ext>
            </a:extLst>
          </p:cNvPr>
          <p:cNvSpPr txBox="1"/>
          <p:nvPr/>
        </p:nvSpPr>
        <p:spPr>
          <a:xfrm>
            <a:off x="3433710" y="4731004"/>
            <a:ext cx="1732280" cy="5279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(cv=10) to find  optimal</a:t>
            </a:r>
            <a:r>
              <a:rPr sz="1600" spc="-15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parameters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B1CB7F34-5122-54FD-E18A-B4124709D4B1}"/>
              </a:ext>
            </a:extLst>
          </p:cNvPr>
          <p:cNvGrpSpPr/>
          <p:nvPr/>
        </p:nvGrpSpPr>
        <p:grpSpPr>
          <a:xfrm>
            <a:off x="3328808" y="1743582"/>
            <a:ext cx="1938655" cy="2316480"/>
            <a:chOff x="6380988" y="2229611"/>
            <a:chExt cx="1938655" cy="231648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038D8FE1-AA7C-A847-8162-5C3291E910DE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790954AB-C4FF-2DE3-5C92-A7F07A7F6F16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C86707BC-D96F-6A1D-40AE-12C2A72251B7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AA829C28-1C5B-9B00-7010-02AD665475DA}"/>
              </a:ext>
            </a:extLst>
          </p:cNvPr>
          <p:cNvSpPr txBox="1"/>
          <p:nvPr/>
        </p:nvSpPr>
        <p:spPr>
          <a:xfrm>
            <a:off x="3494415" y="2939415"/>
            <a:ext cx="1593850" cy="2596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Use</a:t>
            </a:r>
            <a:r>
              <a:rPr sz="1600" spc="-1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GridSearchCV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25F1383-763D-729A-D945-282C26D6EB3C}"/>
              </a:ext>
            </a:extLst>
          </p:cNvPr>
          <p:cNvSpPr txBox="1"/>
          <p:nvPr/>
        </p:nvSpPr>
        <p:spPr>
          <a:xfrm>
            <a:off x="3550803" y="3174999"/>
            <a:ext cx="1483995" cy="259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on LogReg,</a:t>
            </a:r>
            <a:r>
              <a:rPr sz="1600" spc="-2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SVM,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898B668-E3FA-DA14-9F3D-DA8C7774E57E}"/>
              </a:ext>
            </a:extLst>
          </p:cNvPr>
          <p:cNvSpPr txBox="1"/>
          <p:nvPr/>
        </p:nvSpPr>
        <p:spPr>
          <a:xfrm>
            <a:off x="3483748" y="3413379"/>
            <a:ext cx="1602740" cy="259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Decision </a:t>
            </a:r>
            <a:r>
              <a:rPr sz="1600" spc="-4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Tree,</a:t>
            </a:r>
            <a:r>
              <a:rPr sz="1600" spc="-23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and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2DBA51FA-D32F-C072-E8E2-22EA05C75FB2}"/>
              </a:ext>
            </a:extLst>
          </p:cNvPr>
          <p:cNvSpPr txBox="1"/>
          <p:nvPr/>
        </p:nvSpPr>
        <p:spPr>
          <a:xfrm>
            <a:off x="3743081" y="3649598"/>
            <a:ext cx="1100455" cy="259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KNN</a:t>
            </a:r>
            <a:r>
              <a:rPr sz="1600" spc="-14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models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317BBF5D-81AB-6EED-B1BA-4C32078144A7}"/>
              </a:ext>
            </a:extLst>
          </p:cNvPr>
          <p:cNvGrpSpPr/>
          <p:nvPr/>
        </p:nvGrpSpPr>
        <p:grpSpPr>
          <a:xfrm>
            <a:off x="3328808" y="1447926"/>
            <a:ext cx="2950845" cy="1169035"/>
            <a:chOff x="6380988" y="1933955"/>
            <a:chExt cx="2950845" cy="116903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6916C325-208D-37FE-61FE-E1ED8F076267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C6AFB83-7FE1-2812-AE12-43C562FEA1EE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42ADC921-C032-5B2E-C0A0-9E278E14D084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</p:grpSp>
      <p:sp>
        <p:nvSpPr>
          <p:cNvPr id="42" name="object 42">
            <a:extLst>
              <a:ext uri="{FF2B5EF4-FFF2-40B4-BE49-F238E27FC236}">
                <a16:creationId xmlns:a16="http://schemas.microsoft.com/office/drawing/2014/main" id="{6EB48EBF-95BE-EBE5-D239-26AAA3D7E657}"/>
              </a:ext>
            </a:extLst>
          </p:cNvPr>
          <p:cNvSpPr txBox="1"/>
          <p:nvPr/>
        </p:nvSpPr>
        <p:spPr>
          <a:xfrm>
            <a:off x="3561726" y="1733931"/>
            <a:ext cx="1455420" cy="2596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Score </a:t>
            </a: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models</a:t>
            </a:r>
            <a:r>
              <a:rPr sz="1600" spc="-18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on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6EF52FF6-B949-33EC-D206-C7900E8748FE}"/>
              </a:ext>
            </a:extLst>
          </p:cNvPr>
          <p:cNvSpPr txBox="1"/>
          <p:nvPr/>
        </p:nvSpPr>
        <p:spPr>
          <a:xfrm>
            <a:off x="3753750" y="1970151"/>
            <a:ext cx="1071880" cy="2596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split </a:t>
            </a:r>
            <a:r>
              <a:rPr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test</a:t>
            </a:r>
            <a:r>
              <a:rPr sz="1600" spc="-19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set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44" name="object 44">
            <a:extLst>
              <a:ext uri="{FF2B5EF4-FFF2-40B4-BE49-F238E27FC236}">
                <a16:creationId xmlns:a16="http://schemas.microsoft.com/office/drawing/2014/main" id="{5A4DC269-FE20-9628-1A7C-0376EEF624CC}"/>
              </a:ext>
            </a:extLst>
          </p:cNvPr>
          <p:cNvGrpSpPr/>
          <p:nvPr/>
        </p:nvGrpSpPr>
        <p:grpSpPr>
          <a:xfrm>
            <a:off x="5886079" y="1447926"/>
            <a:ext cx="1938655" cy="1728470"/>
            <a:chOff x="8938259" y="1933955"/>
            <a:chExt cx="1938655" cy="172847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097CB969-1575-0AB7-757F-32F9DB66F876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4394B235-E17D-11F6-3875-2C3EEE5F9960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33F341B2-2AF0-AC84-8FE0-61F36995A830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A65B451C-37AF-4C74-F4AE-ED17B494762F}"/>
              </a:ext>
            </a:extLst>
          </p:cNvPr>
          <p:cNvSpPr txBox="1"/>
          <p:nvPr/>
        </p:nvSpPr>
        <p:spPr>
          <a:xfrm>
            <a:off x="6088517" y="1733931"/>
            <a:ext cx="1519555" cy="2596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Confusion</a:t>
            </a:r>
            <a:r>
              <a:rPr sz="1600" spc="-17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Matrix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85F82D2-057A-7E07-C81B-0AB8BF263F5B}"/>
              </a:ext>
            </a:extLst>
          </p:cNvPr>
          <p:cNvSpPr txBox="1"/>
          <p:nvPr/>
        </p:nvSpPr>
        <p:spPr>
          <a:xfrm>
            <a:off x="6247013" y="1970151"/>
            <a:ext cx="1202690" cy="2596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all</a:t>
            </a:r>
            <a:r>
              <a:rPr sz="1600" spc="-16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models</a:t>
            </a:r>
            <a:endParaRPr sz="160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50" name="object 50">
            <a:extLst>
              <a:ext uri="{FF2B5EF4-FFF2-40B4-BE49-F238E27FC236}">
                <a16:creationId xmlns:a16="http://schemas.microsoft.com/office/drawing/2014/main" id="{A6F37F86-CF98-ACC3-AB9E-8EB184297637}"/>
              </a:ext>
            </a:extLst>
          </p:cNvPr>
          <p:cNvGrpSpPr/>
          <p:nvPr/>
        </p:nvGrpSpPr>
        <p:grpSpPr>
          <a:xfrm>
            <a:off x="5886079" y="2889630"/>
            <a:ext cx="1938655" cy="1170305"/>
            <a:chOff x="8938259" y="3375659"/>
            <a:chExt cx="1938655" cy="117030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9A81A2E9-EB46-E511-3905-6C3E609EE014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B5421297-20B1-1A9A-158D-5383FF695F1B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</p:grpSp>
      <p:sp>
        <p:nvSpPr>
          <p:cNvPr id="53" name="object 53">
            <a:extLst>
              <a:ext uri="{FF2B5EF4-FFF2-40B4-BE49-F238E27FC236}">
                <a16:creationId xmlns:a16="http://schemas.microsoft.com/office/drawing/2014/main" id="{1B4E52F4-C07C-BF37-B693-20453FB9534D}"/>
              </a:ext>
            </a:extLst>
          </p:cNvPr>
          <p:cNvSpPr txBox="1"/>
          <p:nvPr/>
        </p:nvSpPr>
        <p:spPr>
          <a:xfrm>
            <a:off x="6003174" y="2977188"/>
            <a:ext cx="1709420" cy="1040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lang="fr-FR"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Classification report to </a:t>
            </a:r>
            <a:r>
              <a:rPr lang="fr-FR" sz="1600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better</a:t>
            </a:r>
            <a:r>
              <a:rPr lang="fr-FR"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600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evaluate</a:t>
            </a:r>
            <a:r>
              <a:rPr lang="fr-FR"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600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our</a:t>
            </a:r>
            <a:r>
              <a:rPr lang="fr-FR" sz="160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600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classifiers</a:t>
            </a:r>
            <a:endParaRPr sz="16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FB446A-7567-7F83-B913-6FF870CFD699}"/>
              </a:ext>
            </a:extLst>
          </p:cNvPr>
          <p:cNvSpPr txBox="1"/>
          <p:nvPr/>
        </p:nvSpPr>
        <p:spPr>
          <a:xfrm>
            <a:off x="6088517" y="4340479"/>
            <a:ext cx="5623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1619"/>
                </a:solidFill>
              </a:rPr>
              <a:t>Classification GitHub </a:t>
            </a:r>
            <a:r>
              <a:rPr lang="en-US" dirty="0" err="1">
                <a:solidFill>
                  <a:srgbClr val="121619"/>
                </a:solidFill>
              </a:rPr>
              <a:t>url</a:t>
            </a:r>
            <a:r>
              <a:rPr lang="en-US" dirty="0">
                <a:solidFill>
                  <a:srgbClr val="121619"/>
                </a:solidFill>
              </a:rPr>
              <a:t> :</a:t>
            </a:r>
          </a:p>
          <a:p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https://github.com/ZakariaElbe1/IBM-Capstone-Project-DSC/blob/master/machine%20learning%20prediction/SpaceX_Machine%20Learning%20Prediction_Part_5.ipynb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3770335" y="1403994"/>
            <a:ext cx="3820438" cy="3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1600" b="1" i="0" u="sng" dirty="0">
                <a:solidFill>
                  <a:srgbClr val="503D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SpaceX Launch Records Dashboard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5BF8E-E522-44F9-BAEC-3B2478A8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28" y="2294328"/>
            <a:ext cx="5497658" cy="1866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D27FD4-6D68-88C8-1B95-9BA77A01A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314" y="2294328"/>
            <a:ext cx="5497658" cy="1866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573CE-CA9C-7BAC-5017-516C533E32DB}"/>
              </a:ext>
            </a:extLst>
          </p:cNvPr>
          <p:cNvSpPr txBox="1"/>
          <p:nvPr/>
        </p:nvSpPr>
        <p:spPr>
          <a:xfrm>
            <a:off x="638826" y="1853852"/>
            <a:ext cx="1121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               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 Chart for All sites                                                                </a:t>
            </a:r>
            <a:r>
              <a:rPr lang="fr-FR" b="1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Scatter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plot launch sites vs Payload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6A5FB-53E4-B25E-61C4-2803ECDF9A48}"/>
              </a:ext>
            </a:extLst>
          </p:cNvPr>
          <p:cNvSpPr txBox="1"/>
          <p:nvPr/>
        </p:nvSpPr>
        <p:spPr>
          <a:xfrm>
            <a:off x="770011" y="4409162"/>
            <a:ext cx="11087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graphs </a:t>
            </a:r>
            <a:r>
              <a:rPr lang="fr-FR" dirty="0" err="1">
                <a:latin typeface="Abadi" panose="020B0604020104020204" pitchFamily="34" charset="0"/>
              </a:rPr>
              <a:t>below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belongs</a:t>
            </a:r>
            <a:r>
              <a:rPr lang="fr-FR" dirty="0">
                <a:latin typeface="Abadi" panose="020B0604020104020204" pitchFamily="34" charset="0"/>
              </a:rPr>
              <a:t> to </a:t>
            </a:r>
            <a:r>
              <a:rPr lang="fr-FR" dirty="0" err="1">
                <a:latin typeface="Abadi" panose="020B0604020104020204" pitchFamily="34" charset="0"/>
              </a:rPr>
              <a:t>our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created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dashbord</a:t>
            </a:r>
            <a:r>
              <a:rPr lang="fr-FR" dirty="0">
                <a:latin typeface="Abadi" panose="020B0604020104020204" pitchFamily="34" charset="0"/>
              </a:rPr>
              <a:t>, </a:t>
            </a:r>
            <a:r>
              <a:rPr lang="fr-FR" dirty="0" err="1">
                <a:latin typeface="Abadi" panose="020B0604020104020204" pitchFamily="34" charset="0"/>
              </a:rPr>
              <a:t>it</a:t>
            </a:r>
            <a:r>
              <a:rPr lang="fr-FR" dirty="0">
                <a:latin typeface="Abadi" panose="020B0604020104020204" pitchFamily="34" charset="0"/>
              </a:rPr>
              <a:t> shows the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rate for </a:t>
            </a:r>
            <a:r>
              <a:rPr lang="fr-FR" dirty="0" err="1">
                <a:latin typeface="Abadi" panose="020B0604020104020204" pitchFamily="34" charset="0"/>
              </a:rPr>
              <a:t>each</a:t>
            </a:r>
            <a:r>
              <a:rPr lang="fr-FR" dirty="0">
                <a:latin typeface="Abadi" panose="020B0604020104020204" pitchFamily="34" charset="0"/>
              </a:rPr>
              <a:t> launch site and the mass of the payload launched from </a:t>
            </a:r>
            <a:r>
              <a:rPr lang="fr-FR" dirty="0" err="1">
                <a:latin typeface="Abadi" panose="020B0604020104020204" pitchFamily="34" charset="0"/>
              </a:rPr>
              <a:t>each</a:t>
            </a:r>
            <a:r>
              <a:rPr lang="fr-FR" dirty="0">
                <a:latin typeface="Abadi" panose="020B0604020104020204" pitchFamily="34" charset="0"/>
              </a:rPr>
              <a:t> site.</a:t>
            </a:r>
          </a:p>
          <a:p>
            <a:r>
              <a:rPr lang="fr-FR" b="1" i="1" u="sng" dirty="0">
                <a:latin typeface="Abadi" panose="020B0604020104020204" pitchFamily="34" charset="0"/>
              </a:rPr>
              <a:t>EDA </a:t>
            </a:r>
            <a:r>
              <a:rPr lang="fr-FR" dirty="0">
                <a:latin typeface="Abadi" panose="020B0604020104020204" pitchFamily="34" charset="0"/>
              </a:rPr>
              <a:t> : </a:t>
            </a:r>
            <a:r>
              <a:rPr lang="fr-FR" dirty="0" err="1">
                <a:latin typeface="Abadi" panose="020B0604020104020204" pitchFamily="34" charset="0"/>
              </a:rPr>
              <a:t>Using</a:t>
            </a:r>
            <a:r>
              <a:rPr lang="fr-FR" dirty="0">
                <a:latin typeface="Abadi" panose="020B0604020104020204" pitchFamily="34" charset="0"/>
              </a:rPr>
              <a:t> The EDA  process, </a:t>
            </a:r>
            <a:r>
              <a:rPr lang="fr-FR" dirty="0" err="1">
                <a:latin typeface="Abadi" panose="020B0604020104020204" pitchFamily="34" charset="0"/>
              </a:rPr>
              <a:t>we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did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some</a:t>
            </a:r>
            <a:r>
              <a:rPr lang="fr-FR" dirty="0">
                <a:latin typeface="Abadi" panose="020B0604020104020204" pitchFamily="34" charset="0"/>
              </a:rPr>
              <a:t> data </a:t>
            </a:r>
            <a:r>
              <a:rPr lang="fr-FR" dirty="0" err="1">
                <a:latin typeface="Abadi" panose="020B0604020104020204" pitchFamily="34" charset="0"/>
              </a:rPr>
              <a:t>manupilation</a:t>
            </a:r>
            <a:r>
              <a:rPr lang="fr-FR" dirty="0">
                <a:latin typeface="Abadi" panose="020B0604020104020204" pitchFamily="34" charset="0"/>
              </a:rPr>
              <a:t> ,engineering ,transformation and visualisation. </a:t>
            </a:r>
            <a:r>
              <a:rPr lang="fr-FR" dirty="0" err="1">
                <a:latin typeface="Abadi" panose="020B0604020104020204" pitchFamily="34" charset="0"/>
              </a:rPr>
              <a:t>We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transormed</a:t>
            </a:r>
            <a:r>
              <a:rPr lang="fr-FR" dirty="0">
                <a:latin typeface="Abadi" panose="020B0604020104020204" pitchFamily="34" charset="0"/>
              </a:rPr>
              <a:t> data from </a:t>
            </a:r>
            <a:r>
              <a:rPr lang="fr-FR" dirty="0" err="1">
                <a:latin typeface="Abadi" panose="020B0604020104020204" pitchFamily="34" charset="0"/>
              </a:rPr>
              <a:t>categorical</a:t>
            </a:r>
            <a:r>
              <a:rPr lang="fr-FR" dirty="0">
                <a:latin typeface="Abadi" panose="020B0604020104020204" pitchFamily="34" charset="0"/>
              </a:rPr>
              <a:t> to </a:t>
            </a:r>
            <a:r>
              <a:rPr lang="fr-FR" dirty="0" err="1">
                <a:latin typeface="Abadi" panose="020B0604020104020204" pitchFamily="34" charset="0"/>
              </a:rPr>
              <a:t>numerical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using</a:t>
            </a:r>
            <a:r>
              <a:rPr lang="fr-FR" dirty="0">
                <a:latin typeface="Abadi" panose="020B0604020104020204" pitchFamily="34" charset="0"/>
              </a:rPr>
              <a:t> one hot </a:t>
            </a:r>
            <a:r>
              <a:rPr lang="fr-FR" dirty="0" err="1">
                <a:latin typeface="Abadi" panose="020B0604020104020204" pitchFamily="34" charset="0"/>
              </a:rPr>
              <a:t>enconding</a:t>
            </a:r>
            <a:r>
              <a:rPr lang="fr-FR" dirty="0">
                <a:latin typeface="Abadi" panose="020B0604020104020204" pitchFamily="34" charset="0"/>
              </a:rPr>
              <a:t> for </a:t>
            </a:r>
            <a:r>
              <a:rPr lang="fr-FR" dirty="0" err="1">
                <a:latin typeface="Abadi" panose="020B0604020104020204" pitchFamily="34" charset="0"/>
              </a:rPr>
              <a:t>example</a:t>
            </a:r>
            <a:r>
              <a:rPr lang="fr-FR" dirty="0">
                <a:latin typeface="Abadi" panose="020B0604020104020204" pitchFamily="34" charset="0"/>
              </a:rPr>
              <a:t> , </a:t>
            </a:r>
            <a:r>
              <a:rPr lang="fr-FR" dirty="0" err="1">
                <a:latin typeface="Abadi" panose="020B0604020104020204" pitchFamily="34" charset="0"/>
              </a:rPr>
              <a:t>we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visualize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features</a:t>
            </a:r>
            <a:r>
              <a:rPr lang="fr-FR" dirty="0">
                <a:latin typeface="Abadi" panose="020B0604020104020204" pitchFamily="34" charset="0"/>
              </a:rPr>
              <a:t> to </a:t>
            </a:r>
            <a:r>
              <a:rPr lang="fr-FR" dirty="0" err="1">
                <a:latin typeface="Abadi" panose="020B0604020104020204" pitchFamily="34" charset="0"/>
              </a:rPr>
              <a:t>understand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relationship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between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its</a:t>
            </a:r>
            <a:r>
              <a:rPr lang="fr-FR" dirty="0">
                <a:latin typeface="Abadi" panose="020B0604020104020204" pitchFamily="34" charset="0"/>
              </a:rPr>
              <a:t>.</a:t>
            </a:r>
          </a:p>
          <a:p>
            <a:r>
              <a:rPr lang="fr-FR" b="1" i="1" u="sng" dirty="0">
                <a:latin typeface="Abadi" panose="020B0604020104020204" pitchFamily="34" charset="0"/>
              </a:rPr>
              <a:t>Classification :</a:t>
            </a:r>
            <a:r>
              <a:rPr lang="fr-FR" dirty="0">
                <a:latin typeface="Abadi" panose="020B0604020104020204" pitchFamily="34" charset="0"/>
              </a:rPr>
              <a:t> Our </a:t>
            </a:r>
            <a:r>
              <a:rPr lang="fr-FR" dirty="0" err="1">
                <a:latin typeface="Abadi" panose="020B0604020104020204" pitchFamily="34" charset="0"/>
              </a:rPr>
              <a:t>models</a:t>
            </a:r>
            <a:r>
              <a:rPr lang="fr-FR" dirty="0">
                <a:latin typeface="Abadi" panose="020B0604020104020204" pitchFamily="34" charset="0"/>
              </a:rPr>
              <a:t> have the </a:t>
            </a:r>
            <a:r>
              <a:rPr lang="fr-FR" dirty="0" err="1">
                <a:latin typeface="Abadi" panose="020B0604020104020204" pitchFamily="34" charset="0"/>
              </a:rPr>
              <a:t>same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producted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accuracy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with</a:t>
            </a:r>
            <a:r>
              <a:rPr lang="fr-FR" dirty="0">
                <a:latin typeface="Abadi" panose="020B0604020104020204" pitchFamily="34" charset="0"/>
              </a:rPr>
              <a:t> a rate of 83,34%</a:t>
            </a:r>
            <a:endParaRPr lang="fr-FR" b="1" i="1" u="sng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845377" cy="461665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98956"/>
            <a:ext cx="3932238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43154-1075-259E-05B8-090E3B5B5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84" y="2048005"/>
            <a:ext cx="4010025" cy="3438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491A40-4AF7-DC7F-FB74-6F18D40C9CEE}"/>
              </a:ext>
            </a:extLst>
          </p:cNvPr>
          <p:cNvSpPr txBox="1"/>
          <p:nvPr/>
        </p:nvSpPr>
        <p:spPr>
          <a:xfrm>
            <a:off x="1603332" y="557730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Failure                </a:t>
            </a:r>
            <a:r>
              <a:rPr lang="fr-FR" dirty="0" err="1"/>
              <a:t>Success</a:t>
            </a:r>
            <a:r>
              <a:rPr lang="fr-FR" dirty="0"/>
              <a:t>           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865099-9BC4-A0C6-4E3C-854049A47A05}"/>
              </a:ext>
            </a:extLst>
          </p:cNvPr>
          <p:cNvSpPr/>
          <p:nvPr/>
        </p:nvSpPr>
        <p:spPr>
          <a:xfrm>
            <a:off x="1753644" y="5711868"/>
            <a:ext cx="112734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C22B7-9449-B40C-A9F5-A752672A7996}"/>
              </a:ext>
            </a:extLst>
          </p:cNvPr>
          <p:cNvSpPr/>
          <p:nvPr/>
        </p:nvSpPr>
        <p:spPr>
          <a:xfrm>
            <a:off x="3190172" y="5711868"/>
            <a:ext cx="112734" cy="11273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2BA8585-462A-B2FA-9B2A-2C31AC6E4CF5}"/>
              </a:ext>
            </a:extLst>
          </p:cNvPr>
          <p:cNvSpPr/>
          <p:nvPr/>
        </p:nvSpPr>
        <p:spPr>
          <a:xfrm>
            <a:off x="5328568" y="2048005"/>
            <a:ext cx="6125228" cy="325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8CFEB-8E91-1A3E-45EB-05BE05E791DE}"/>
              </a:ext>
            </a:extLst>
          </p:cNvPr>
          <p:cNvSpPr txBox="1"/>
          <p:nvPr/>
        </p:nvSpPr>
        <p:spPr>
          <a:xfrm>
            <a:off x="5462180" y="2330243"/>
            <a:ext cx="58234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Graph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explanations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Graph shows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that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the CCAFS has more volume of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flights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,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it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appears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to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be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the main launch site;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After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the 20th flight the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success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rate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increase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for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every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lauch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sites, and KSC site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appears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to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be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start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launching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The VAFB has the best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success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rate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against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small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volume of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flights</a:t>
            </a:r>
            <a:endParaRPr lang="fr-FR" dirty="0">
              <a:solidFill>
                <a:srgbClr val="F2F4F8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2F4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3351"/>
            <a:ext cx="4879227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6E3B6-CDBF-37FE-6D2E-FA90E9B6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1" y="1942399"/>
            <a:ext cx="4994467" cy="328095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DE5CF6-3AFE-D7AF-AB17-338F1AB4C9EA}"/>
              </a:ext>
            </a:extLst>
          </p:cNvPr>
          <p:cNvSpPr/>
          <p:nvPr/>
        </p:nvSpPr>
        <p:spPr>
          <a:xfrm>
            <a:off x="6096000" y="1942400"/>
            <a:ext cx="5357796" cy="325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106E5-A12C-F233-EBDF-4249DEF88D97}"/>
              </a:ext>
            </a:extLst>
          </p:cNvPr>
          <p:cNvSpPr txBox="1"/>
          <p:nvPr/>
        </p:nvSpPr>
        <p:spPr>
          <a:xfrm>
            <a:off x="6227992" y="2575367"/>
            <a:ext cx="5093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Graph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explanations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The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majority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of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payloads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launched from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each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site have a masse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under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8000kg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The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payloads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with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a mass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bigger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than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8000 kg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appears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to have a good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success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rate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6985A-40FE-2E48-E4BD-13BABD11C42F}"/>
              </a:ext>
            </a:extLst>
          </p:cNvPr>
          <p:cNvSpPr txBox="1"/>
          <p:nvPr/>
        </p:nvSpPr>
        <p:spPr>
          <a:xfrm>
            <a:off x="1818572" y="527998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Failure                </a:t>
            </a:r>
            <a:r>
              <a:rPr lang="fr-FR" dirty="0" err="1"/>
              <a:t>Success</a:t>
            </a:r>
            <a:r>
              <a:rPr lang="fr-FR" dirty="0"/>
              <a:t>           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9A78C1-4E4D-40C7-3C14-94F7C4615579}"/>
              </a:ext>
            </a:extLst>
          </p:cNvPr>
          <p:cNvSpPr/>
          <p:nvPr/>
        </p:nvSpPr>
        <p:spPr>
          <a:xfrm>
            <a:off x="1968884" y="5414545"/>
            <a:ext cx="112734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99CAF4-2831-0C5A-6149-F0900ADD8DCF}"/>
              </a:ext>
            </a:extLst>
          </p:cNvPr>
          <p:cNvSpPr/>
          <p:nvPr/>
        </p:nvSpPr>
        <p:spPr>
          <a:xfrm>
            <a:off x="3405412" y="5414545"/>
            <a:ext cx="112734" cy="11273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871824" y="2113240"/>
            <a:ext cx="8448351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                                  Slide :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                                            Slide :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                                          Slide :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                                                  Slide : 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                                              Slide : 45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                                                Slide : 46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0760"/>
            <a:ext cx="6006570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 for the success rate of each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B690-CAE6-9180-E0D3-036FA3E2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6" y="1979808"/>
            <a:ext cx="4872365" cy="34474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C52D58-F993-AD71-B46A-F4071879B0F9}"/>
              </a:ext>
            </a:extLst>
          </p:cNvPr>
          <p:cNvSpPr/>
          <p:nvPr/>
        </p:nvSpPr>
        <p:spPr>
          <a:xfrm>
            <a:off x="6096000" y="1942400"/>
            <a:ext cx="5357796" cy="325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A05AB-05CC-12D9-216F-03BCAB4FD621}"/>
              </a:ext>
            </a:extLst>
          </p:cNvPr>
          <p:cNvSpPr txBox="1"/>
          <p:nvPr/>
        </p:nvSpPr>
        <p:spPr>
          <a:xfrm>
            <a:off x="6191800" y="2322870"/>
            <a:ext cx="5093811" cy="240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Graph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explanations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(sample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sizes </a:t>
            </a:r>
            <a:r>
              <a:rPr lang="en-US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in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parenthesis)</a:t>
            </a:r>
            <a:r>
              <a:rPr lang="fr-FR" sz="1600" dirty="0">
                <a:solidFill>
                  <a:srgbClr val="F2F4F8"/>
                </a:solidFill>
              </a:rPr>
              <a:t> </a:t>
            </a:r>
            <a:r>
              <a:rPr lang="fr-FR" dirty="0">
                <a:solidFill>
                  <a:srgbClr val="F2F4F8"/>
                </a:solidFill>
              </a:rPr>
              <a:t>:</a:t>
            </a:r>
          </a:p>
          <a:p>
            <a:pPr marL="298450" marR="5080" indent="-285750">
              <a:lnSpc>
                <a:spcPct val="120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ES-L1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(1), </a:t>
            </a:r>
            <a:r>
              <a:rPr lang="en-US" sz="1600" spc="-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GEO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(1), HEO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(1) </a:t>
            </a:r>
            <a:r>
              <a:rPr lang="en-US" sz="1600" spc="-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have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100%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4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rate</a:t>
            </a:r>
          </a:p>
          <a:p>
            <a:pPr marL="298450" marR="5080" indent="-285750">
              <a:lnSpc>
                <a:spcPct val="120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spc="-1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SSO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(5) </a:t>
            </a:r>
            <a:r>
              <a:rPr lang="en-US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has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100% </a:t>
            </a:r>
            <a:r>
              <a:rPr lang="en-US" sz="1600" spc="-1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US" sz="1600" spc="4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4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rate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US" sz="1600" spc="-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VLEO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(14) </a:t>
            </a:r>
            <a:r>
              <a:rPr lang="en-US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has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decent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4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rate </a:t>
            </a:r>
            <a:r>
              <a:rPr lang="en-US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en-US" sz="1600" spc="15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attempts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395"/>
              </a:spcBef>
              <a:buFont typeface="Arial" panose="020B0604020202020204" pitchFamily="34" charset="0"/>
              <a:buChar char="•"/>
            </a:pPr>
            <a:r>
              <a:rPr lang="en-US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SO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(1) </a:t>
            </a:r>
            <a:r>
              <a:rPr lang="en-US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has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0% success</a:t>
            </a:r>
            <a:r>
              <a:rPr lang="en-US" sz="1600" spc="8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4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rate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565"/>
              </a:spcBef>
              <a:buFont typeface="Arial" panose="020B0604020202020204" pitchFamily="34" charset="0"/>
              <a:buChar char="•"/>
            </a:pPr>
            <a:r>
              <a:rPr lang="en-US" sz="1600" spc="-4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GTO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(27) </a:t>
            </a:r>
            <a:r>
              <a:rPr lang="en-US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has the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around 50%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600" spc="-4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rate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but </a:t>
            </a:r>
            <a:r>
              <a:rPr lang="en-US" sz="1600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largest</a:t>
            </a:r>
            <a:r>
              <a:rPr lang="en-US" sz="1600" spc="2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sample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endParaRPr lang="fr-FR" dirty="0">
              <a:solidFill>
                <a:srgbClr val="F2F4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43246"/>
            <a:ext cx="581867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3DE5B-ED15-788E-93CD-6F0A12EC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92294"/>
            <a:ext cx="5325989" cy="3397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EAB69C-5A75-C2C6-680A-BA4D09E90ADC}"/>
              </a:ext>
            </a:extLst>
          </p:cNvPr>
          <p:cNvSpPr txBox="1"/>
          <p:nvPr/>
        </p:nvSpPr>
        <p:spPr>
          <a:xfrm>
            <a:off x="1818572" y="527998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Failure                </a:t>
            </a:r>
            <a:r>
              <a:rPr lang="fr-FR" dirty="0" err="1"/>
              <a:t>Success</a:t>
            </a:r>
            <a:r>
              <a:rPr lang="fr-FR" dirty="0"/>
              <a:t>            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03F0EA-F304-1A12-B490-07EE0113262F}"/>
              </a:ext>
            </a:extLst>
          </p:cNvPr>
          <p:cNvSpPr/>
          <p:nvPr/>
        </p:nvSpPr>
        <p:spPr>
          <a:xfrm>
            <a:off x="1968884" y="5414545"/>
            <a:ext cx="112734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F96292-B698-E719-8B4E-1CCB982D51AA}"/>
              </a:ext>
            </a:extLst>
          </p:cNvPr>
          <p:cNvSpPr/>
          <p:nvPr/>
        </p:nvSpPr>
        <p:spPr>
          <a:xfrm>
            <a:off x="3405412" y="5414545"/>
            <a:ext cx="112734" cy="11273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2189A9-762C-1E40-E064-493744D79CCE}"/>
              </a:ext>
            </a:extLst>
          </p:cNvPr>
          <p:cNvSpPr/>
          <p:nvPr/>
        </p:nvSpPr>
        <p:spPr>
          <a:xfrm>
            <a:off x="6484307" y="1800201"/>
            <a:ext cx="5357796" cy="3849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11917-EF4B-8DFD-DF3C-D4BBA014053F}"/>
              </a:ext>
            </a:extLst>
          </p:cNvPr>
          <p:cNvSpPr txBox="1"/>
          <p:nvPr/>
        </p:nvSpPr>
        <p:spPr>
          <a:xfrm>
            <a:off x="6580107" y="2180671"/>
            <a:ext cx="509381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Graph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explanations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After 50 flight, the success rate increase on different Orbit type other than LEO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ISS and GTO have big number of flights comparing to other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Flights on VLEO Orbit starts from the 60</a:t>
            </a:r>
            <a:r>
              <a:rPr lang="en-US" sz="1600" spc="-15" baseline="30000" dirty="0">
                <a:solidFill>
                  <a:srgbClr val="FFFFFF"/>
                </a:solidFill>
                <a:latin typeface="Abadi" panose="020B0604020104020204" pitchFamily="34" charset="0"/>
              </a:rPr>
              <a:t>th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 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Flights on PO stopped in the 60</a:t>
            </a:r>
            <a:r>
              <a:rPr lang="en-US" sz="1600" spc="-15" baseline="30000" dirty="0">
                <a:solidFill>
                  <a:srgbClr val="FFFFFF"/>
                </a:solidFill>
                <a:latin typeface="Abadi" panose="020B0604020104020204" pitchFamily="34" charset="0"/>
              </a:rPr>
              <a:t>th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 and stopped on 45</a:t>
            </a:r>
            <a:r>
              <a:rPr lang="en-US" sz="1600" spc="-15" baseline="30000" dirty="0">
                <a:solidFill>
                  <a:srgbClr val="FFFFFF"/>
                </a:solidFill>
                <a:latin typeface="Abadi" panose="020B0604020104020204" pitchFamily="34" charset="0"/>
              </a:rPr>
              <a:t>th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 on LEO 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F4F8"/>
                </a:solidFill>
              </a:rPr>
              <a:t>in the LEO orbit the Success appears related to the number of flights; on the other hand, there seems to be no relationship between flight number when in GTO orbit</a:t>
            </a:r>
            <a:endParaRPr lang="fr-FR" dirty="0">
              <a:solidFill>
                <a:srgbClr val="F2F4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80994"/>
            <a:ext cx="4829124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4FE7F-81AC-47C2-FB74-7CAA9E81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15" y="1839499"/>
            <a:ext cx="4829124" cy="33713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243FC6-ED27-8C4B-6845-168AF31B3132}"/>
              </a:ext>
            </a:extLst>
          </p:cNvPr>
          <p:cNvSpPr/>
          <p:nvPr/>
        </p:nvSpPr>
        <p:spPr>
          <a:xfrm>
            <a:off x="6196209" y="1839499"/>
            <a:ext cx="5357796" cy="3849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7FF8B-DFFB-6E27-A578-C5C6790BCA7E}"/>
              </a:ext>
            </a:extLst>
          </p:cNvPr>
          <p:cNvSpPr txBox="1"/>
          <p:nvPr/>
        </p:nvSpPr>
        <p:spPr>
          <a:xfrm>
            <a:off x="6292009" y="2219969"/>
            <a:ext cx="509381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Graph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explanations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:</a:t>
            </a:r>
          </a:p>
          <a:p>
            <a:endParaRPr lang="en-US" sz="1600" spc="-15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US" sz="1600" spc="-15" dirty="0" err="1">
                <a:solidFill>
                  <a:srgbClr val="FFFFFF"/>
                </a:solidFill>
                <a:latin typeface="Abadi" panose="020B0604020104020204" pitchFamily="34" charset="0"/>
              </a:rPr>
              <a:t>Polar,LEO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 and ISS.</a:t>
            </a:r>
          </a:p>
          <a:p>
            <a:endParaRPr lang="en-US" sz="1600" spc="-15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76B89-0BBB-005B-6E65-5B611823A17E}"/>
              </a:ext>
            </a:extLst>
          </p:cNvPr>
          <p:cNvSpPr txBox="1"/>
          <p:nvPr/>
        </p:nvSpPr>
        <p:spPr>
          <a:xfrm>
            <a:off x="1818572" y="527998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Failure                </a:t>
            </a:r>
            <a:r>
              <a:rPr lang="fr-FR" dirty="0" err="1"/>
              <a:t>Success</a:t>
            </a:r>
            <a:r>
              <a:rPr lang="fr-FR" dirty="0"/>
              <a:t>           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2A4574-8495-CB53-FA4D-B4860C1C3D15}"/>
              </a:ext>
            </a:extLst>
          </p:cNvPr>
          <p:cNvSpPr/>
          <p:nvPr/>
        </p:nvSpPr>
        <p:spPr>
          <a:xfrm>
            <a:off x="1968884" y="5414545"/>
            <a:ext cx="112734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7C1C4F-384D-8FAE-6443-0E7D38C0B6B3}"/>
              </a:ext>
            </a:extLst>
          </p:cNvPr>
          <p:cNvSpPr/>
          <p:nvPr/>
        </p:nvSpPr>
        <p:spPr>
          <a:xfrm>
            <a:off x="3405412" y="5414545"/>
            <a:ext cx="112734" cy="11273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73566"/>
            <a:ext cx="5017014" cy="4479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76260-A515-FDDF-6B1E-929F68B8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85" y="2083300"/>
            <a:ext cx="4862839" cy="330113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C371B4-C4EE-4373-4CBF-4B1F462E0090}"/>
              </a:ext>
            </a:extLst>
          </p:cNvPr>
          <p:cNvSpPr/>
          <p:nvPr/>
        </p:nvSpPr>
        <p:spPr>
          <a:xfrm>
            <a:off x="6196209" y="1839499"/>
            <a:ext cx="5357796" cy="3421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48D39-72CB-54DC-9E9A-41F2DF08A837}"/>
              </a:ext>
            </a:extLst>
          </p:cNvPr>
          <p:cNvSpPr txBox="1"/>
          <p:nvPr/>
        </p:nvSpPr>
        <p:spPr>
          <a:xfrm>
            <a:off x="6292009" y="2219969"/>
            <a:ext cx="50938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Graph </a:t>
            </a:r>
            <a:r>
              <a:rPr lang="fr-FR" dirty="0" err="1">
                <a:solidFill>
                  <a:srgbClr val="F2F4F8"/>
                </a:solidFill>
                <a:latin typeface="Abadi" panose="020B0604020104020204" pitchFamily="34" charset="0"/>
              </a:rPr>
              <a:t>explanations</a:t>
            </a:r>
            <a:r>
              <a:rPr lang="fr-FR" dirty="0">
                <a:solidFill>
                  <a:srgbClr val="F2F4F8"/>
                </a:solidFill>
                <a:latin typeface="Abadi" panose="020B0604020104020204" pitchFamily="34" charset="0"/>
              </a:rPr>
              <a:t> 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:</a:t>
            </a:r>
          </a:p>
          <a:p>
            <a:endParaRPr lang="en-US" sz="1600" spc="-15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the </a:t>
            </a:r>
            <a:r>
              <a:rPr lang="en-US" sz="1600" spc="-15" dirty="0" err="1">
                <a:solidFill>
                  <a:srgbClr val="FFFFFF"/>
                </a:solidFill>
                <a:latin typeface="Abadi" panose="020B0604020104020204" pitchFamily="34" charset="0"/>
              </a:rPr>
              <a:t>sucess</a:t>
            </a:r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 rate since 2013 kept increasing till 2020 with a breakdown in 2018</a:t>
            </a:r>
          </a:p>
          <a:p>
            <a:endParaRPr lang="en-US" sz="1600" spc="-15" dirty="0">
              <a:solidFill>
                <a:srgbClr val="FFFFFF"/>
              </a:solidFill>
              <a:latin typeface="Abadi" panose="020B0604020104020204" pitchFamily="34" charset="0"/>
            </a:endParaRPr>
          </a:p>
          <a:p>
            <a:r>
              <a:rPr lang="en-US" sz="1600" spc="-15" dirty="0">
                <a:solidFill>
                  <a:srgbClr val="FFFFFF"/>
                </a:solidFill>
                <a:latin typeface="Abadi" panose="020B0604020104020204" pitchFamily="34" charset="0"/>
              </a:rPr>
              <a:t>The biggest success rate was in 2019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8286"/>
            <a:ext cx="6227522" cy="549049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names of the unique launch sites from database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8B5D2-735B-ACA5-533F-32184C2C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87" y="2059291"/>
            <a:ext cx="6227522" cy="3275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AA9ED-6162-EDD3-B8AB-39FB81D32A8C}"/>
              </a:ext>
            </a:extLst>
          </p:cNvPr>
          <p:cNvSpPr txBox="1"/>
          <p:nvPr/>
        </p:nvSpPr>
        <p:spPr>
          <a:xfrm>
            <a:off x="7452986" y="2986148"/>
            <a:ext cx="4258850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CCAFS SLC-40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18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CCAFSSLC-40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likely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all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represent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en-US" sz="1800" spc="-114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same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entry</a:t>
            </a:r>
            <a:r>
              <a:rPr lang="en-US" sz="1800" spc="-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errors.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9740"/>
            <a:ext cx="6933497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70FCA-8740-D041-65E4-1A69994E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58" y="1948789"/>
            <a:ext cx="9601200" cy="328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D3425-89B1-64AC-33E7-2C0E7AFD2A09}"/>
              </a:ext>
            </a:extLst>
          </p:cNvPr>
          <p:cNvSpPr txBox="1"/>
          <p:nvPr/>
        </p:nvSpPr>
        <p:spPr>
          <a:xfrm>
            <a:off x="2279737" y="5355340"/>
            <a:ext cx="946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All the 5 records shows a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mission </a:t>
            </a:r>
            <a:r>
              <a:rPr lang="fr-FR" dirty="0" err="1">
                <a:latin typeface="Abadi" panose="020B0604020104020204" pitchFamily="34" charset="0"/>
              </a:rPr>
              <a:t>outcome</a:t>
            </a:r>
            <a:r>
              <a:rPr lang="fr-FR" dirty="0">
                <a:latin typeface="Abadi" panose="020B0604020104020204" pitchFamily="34" charset="0"/>
              </a:rPr>
              <a:t>, from CCA launch site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2266"/>
            <a:ext cx="6670450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C859F-16CC-EFF7-7362-495940A9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33" y="1961315"/>
            <a:ext cx="6996047" cy="1467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14F2E1-7BA3-EF04-8F91-8A1BB439D66E}"/>
              </a:ext>
            </a:extLst>
          </p:cNvPr>
          <p:cNvSpPr txBox="1"/>
          <p:nvPr/>
        </p:nvSpPr>
        <p:spPr>
          <a:xfrm>
            <a:off x="2054268" y="3596191"/>
            <a:ext cx="85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This query sums the total payload  mass in kg where NASA was the  customer.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2266"/>
            <a:ext cx="8474197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330B0-2E7D-CFE8-253D-97BFC071DA41}"/>
              </a:ext>
            </a:extLst>
          </p:cNvPr>
          <p:cNvSpPr txBox="1"/>
          <p:nvPr/>
        </p:nvSpPr>
        <p:spPr>
          <a:xfrm>
            <a:off x="2450665" y="4308953"/>
            <a:ext cx="6938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payload mass for the booster version F9 v1.1 </a:t>
            </a:r>
            <a:r>
              <a:rPr lang="fr-FR" dirty="0" err="1">
                <a:latin typeface="Abadi" panose="020B0604020104020204" pitchFamily="34" charset="0"/>
              </a:rPr>
              <a:t>seems</a:t>
            </a:r>
            <a:r>
              <a:rPr lang="fr-FR" dirty="0">
                <a:latin typeface="Abadi" panose="020B0604020104020204" pitchFamily="34" charset="0"/>
              </a:rPr>
              <a:t> to have a light mass </a:t>
            </a:r>
            <a:r>
              <a:rPr lang="fr-FR" dirty="0" err="1">
                <a:latin typeface="Abadi" panose="020B0604020104020204" pitchFamily="34" charset="0"/>
              </a:rPr>
              <a:t>comparing</a:t>
            </a:r>
            <a:r>
              <a:rPr lang="fr-FR" dirty="0">
                <a:latin typeface="Abadi" panose="020B0604020104020204" pitchFamily="34" charset="0"/>
              </a:rPr>
              <a:t> to </a:t>
            </a:r>
            <a:r>
              <a:rPr lang="fr-FR" dirty="0" err="1">
                <a:latin typeface="Abadi" panose="020B0604020104020204" pitchFamily="34" charset="0"/>
              </a:rPr>
              <a:t>others</a:t>
            </a:r>
            <a:r>
              <a:rPr lang="fr-FR" dirty="0">
                <a:latin typeface="Abadi" panose="020B0604020104020204" pitchFamily="34" charset="0"/>
              </a:rPr>
              <a:t> booster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5C3DC-3EDD-D2D0-D63E-8FBA30A7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665" y="1961314"/>
            <a:ext cx="6793542" cy="22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0218" y="1423987"/>
            <a:ext cx="9745589" cy="4016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of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6DFF3-4E8E-345D-62FA-35A00AA9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68" y="1941985"/>
            <a:ext cx="7077075" cy="1577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49E51-007D-722A-8315-388FA7873485}"/>
              </a:ext>
            </a:extLst>
          </p:cNvPr>
          <p:cNvSpPr txBox="1"/>
          <p:nvPr/>
        </p:nvSpPr>
        <p:spPr>
          <a:xfrm>
            <a:off x="2031367" y="3745282"/>
            <a:ext cx="775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first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ground</a:t>
            </a:r>
            <a:r>
              <a:rPr lang="fr-FR" dirty="0">
                <a:latin typeface="Abadi" panose="020B0604020104020204" pitchFamily="34" charset="0"/>
              </a:rPr>
              <a:t> pad landing </a:t>
            </a:r>
            <a:r>
              <a:rPr lang="fr-FR" dirty="0" err="1">
                <a:latin typeface="Abadi" panose="020B0604020104020204" pitchFamily="34" charset="0"/>
              </a:rPr>
              <a:t>wasn’t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until</a:t>
            </a:r>
            <a:r>
              <a:rPr lang="fr-FR" dirty="0">
                <a:latin typeface="Abadi" panose="020B0604020104020204" pitchFamily="34" charset="0"/>
              </a:rPr>
              <a:t> the end of the </a:t>
            </a:r>
            <a:r>
              <a:rPr lang="fr-FR" dirty="0" err="1">
                <a:latin typeface="Abadi" panose="020B0604020104020204" pitchFamily="34" charset="0"/>
              </a:rPr>
              <a:t>year</a:t>
            </a:r>
            <a:r>
              <a:rPr lang="fr-FR" dirty="0">
                <a:latin typeface="Abadi" panose="020B0604020104020204" pitchFamily="34" charset="0"/>
              </a:rPr>
              <a:t> 2015 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3987"/>
            <a:ext cx="9745589" cy="8549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of 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2CA0B-2688-1DB8-2A1B-79A58F52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2214562"/>
            <a:ext cx="9648825" cy="24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1AE77-F554-C24F-3FCE-43FAEA57C884}"/>
              </a:ext>
            </a:extLst>
          </p:cNvPr>
          <p:cNvSpPr txBox="1"/>
          <p:nvPr/>
        </p:nvSpPr>
        <p:spPr>
          <a:xfrm>
            <a:off x="1490597" y="4784942"/>
            <a:ext cx="942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</a:t>
            </a:r>
            <a:r>
              <a:rPr lang="fr-FR" dirty="0" err="1">
                <a:latin typeface="Abadi" panose="020B0604020104020204" pitchFamily="34" charset="0"/>
              </a:rPr>
              <a:t>query</a:t>
            </a:r>
            <a:r>
              <a:rPr lang="fr-FR" dirty="0">
                <a:latin typeface="Abadi" panose="020B0604020104020204" pitchFamily="34" charset="0"/>
              </a:rPr>
              <a:t> shows the four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boosters </a:t>
            </a:r>
            <a:r>
              <a:rPr lang="fr-FR" dirty="0" err="1">
                <a:latin typeface="Abadi" panose="020B0604020104020204" pitchFamily="34" charset="0"/>
              </a:rPr>
              <a:t>landed</a:t>
            </a:r>
            <a:r>
              <a:rPr lang="fr-FR" dirty="0">
                <a:latin typeface="Abadi" panose="020B0604020104020204" pitchFamily="34" charset="0"/>
              </a:rPr>
              <a:t> on drone </a:t>
            </a:r>
            <a:r>
              <a:rPr lang="fr-FR" dirty="0" err="1">
                <a:latin typeface="Abadi" panose="020B0604020104020204" pitchFamily="34" charset="0"/>
              </a:rPr>
              <a:t>ship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with</a:t>
            </a:r>
            <a:r>
              <a:rPr lang="fr-FR" dirty="0">
                <a:latin typeface="Abadi" panose="020B0604020104020204" pitchFamily="34" charset="0"/>
              </a:rPr>
              <a:t> a payload mass </a:t>
            </a:r>
            <a:r>
              <a:rPr lang="fr-FR" dirty="0" err="1">
                <a:latin typeface="Abadi" panose="020B0604020104020204" pitchFamily="34" charset="0"/>
              </a:rPr>
              <a:t>between</a:t>
            </a:r>
            <a:r>
              <a:rPr lang="fr-FR" dirty="0">
                <a:latin typeface="Abadi" panose="020B0604020104020204" pitchFamily="34" charset="0"/>
              </a:rPr>
              <a:t> 4000 and 6000 kg </a:t>
            </a:r>
            <a:r>
              <a:rPr lang="fr-FR" dirty="0" err="1">
                <a:latin typeface="Abadi" panose="020B0604020104020204" pitchFamily="34" charset="0"/>
              </a:rPr>
              <a:t>excluded</a:t>
            </a:r>
            <a:r>
              <a:rPr lang="fr-FR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22411" y="4200760"/>
            <a:ext cx="40178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503EA3-95E7-35B1-95AF-44EBAB9D70F3}"/>
              </a:ext>
            </a:extLst>
          </p:cNvPr>
          <p:cNvSpPr txBox="1">
            <a:spLocks/>
          </p:cNvSpPr>
          <p:nvPr/>
        </p:nvSpPr>
        <p:spPr>
          <a:xfrm>
            <a:off x="922411" y="1422979"/>
            <a:ext cx="40178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B4765-7155-35A1-773D-9E19D2C76164}"/>
              </a:ext>
            </a:extLst>
          </p:cNvPr>
          <p:cNvSpPr txBox="1"/>
          <p:nvPr/>
        </p:nvSpPr>
        <p:spPr>
          <a:xfrm>
            <a:off x="1064712" y="1821739"/>
            <a:ext cx="10515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Collecting data from public SpaceX API and SpaceX Wikipedia page by web scrapping at first stage;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Transforming a Categorical variable to be a dependent variable to classify the success and failure landing;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 Exploratory data analysis using SQL, pandas, visualization, folium maps, and dashboard. 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Gathering relevant columns to be used as  features. Changed all categorical variables to binary using one hot encoding.  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Standardizing data and using </a:t>
            </a:r>
            <a:r>
              <a:rPr lang="en-US" dirty="0" err="1">
                <a:latin typeface="Abadi" panose="020B0604020104020204" pitchFamily="34" charset="0"/>
              </a:rPr>
              <a:t>GridSearchCV</a:t>
            </a:r>
            <a:r>
              <a:rPr lang="en-US" dirty="0">
                <a:latin typeface="Abadi" panose="020B0604020104020204" pitchFamily="34" charset="0"/>
              </a:rPr>
              <a:t> to find best parameters for machine learning  models. Visualize accuracy score of all models.</a:t>
            </a:r>
          </a:p>
          <a:p>
            <a:endParaRPr lang="en-US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FBDC9-FEE3-23B8-3B6F-0D5028050972}"/>
              </a:ext>
            </a:extLst>
          </p:cNvPr>
          <p:cNvSpPr txBox="1"/>
          <p:nvPr/>
        </p:nvSpPr>
        <p:spPr>
          <a:xfrm>
            <a:off x="1064712" y="4749809"/>
            <a:ext cx="10393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-   </a:t>
            </a:r>
            <a:r>
              <a:rPr lang="en-US" dirty="0">
                <a:latin typeface="Abadi" panose="020B0604020104020204" pitchFamily="34" charset="0"/>
              </a:rPr>
              <a:t>Using four machine learning algorithms for classification: Logistic Regression, Support Vector  Machine, Decision Tree Classifier, and K Nearest Neighbors;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Using the best parameters founded by </a:t>
            </a:r>
            <a:r>
              <a:rPr lang="en-US" dirty="0" err="1">
                <a:latin typeface="Abadi" panose="020B0604020104020204" pitchFamily="34" charset="0"/>
              </a:rPr>
              <a:t>GridSearshCV</a:t>
            </a:r>
            <a:r>
              <a:rPr lang="en-US" dirty="0">
                <a:latin typeface="Abadi" panose="020B0604020104020204" pitchFamily="34" charset="0"/>
              </a:rPr>
              <a:t> ,All models produced similar results  with accuracy rate equal to 83.33% with similar precision, recall and F1_score.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All models over predicted successful landings. More  data is needed for better model determination and accuracy.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3987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4ECE2-1C10-A5DB-7A3B-1C1FE2ED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49" y="1868205"/>
            <a:ext cx="6291000" cy="2252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1260B5-A037-0715-0B4E-37B0EEF313A5}"/>
              </a:ext>
            </a:extLst>
          </p:cNvPr>
          <p:cNvSpPr txBox="1"/>
          <p:nvPr/>
        </p:nvSpPr>
        <p:spPr>
          <a:xfrm>
            <a:off x="3326704" y="4515633"/>
            <a:ext cx="62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</a:t>
            </a:r>
            <a:r>
              <a:rPr lang="fr-FR" dirty="0" err="1">
                <a:latin typeface="Abadi" panose="020B0604020104020204" pitchFamily="34" charset="0"/>
              </a:rPr>
              <a:t>space</a:t>
            </a:r>
            <a:r>
              <a:rPr lang="fr-FR" dirty="0">
                <a:latin typeface="Abadi" panose="020B0604020104020204" pitchFamily="34" charset="0"/>
              </a:rPr>
              <a:t> X rate of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mission </a:t>
            </a:r>
            <a:r>
              <a:rPr lang="fr-FR" dirty="0" err="1">
                <a:latin typeface="Abadi" panose="020B0604020104020204" pitchFamily="34" charset="0"/>
              </a:rPr>
              <a:t>outcome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is</a:t>
            </a:r>
            <a:r>
              <a:rPr lang="fr-FR" dirty="0">
                <a:latin typeface="Abadi" panose="020B0604020104020204" pitchFamily="34" charset="0"/>
              </a:rPr>
              <a:t> 98.02%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988"/>
            <a:ext cx="10515601" cy="5490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of 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0AA24-EE05-92D0-3900-22918331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1928325"/>
            <a:ext cx="6000750" cy="43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E406A-263E-5BA7-A87B-6EFCE0EC39F0}"/>
              </a:ext>
            </a:extLst>
          </p:cNvPr>
          <p:cNvSpPr txBox="1"/>
          <p:nvPr/>
        </p:nvSpPr>
        <p:spPr>
          <a:xfrm>
            <a:off x="7139836" y="3179819"/>
            <a:ext cx="4521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booster version F9 B5 B10** </a:t>
            </a:r>
            <a:r>
              <a:rPr lang="fr-FR" dirty="0" err="1">
                <a:latin typeface="Abadi" panose="020B0604020104020204" pitchFamily="34" charset="0"/>
              </a:rPr>
              <a:t>appears</a:t>
            </a:r>
            <a:r>
              <a:rPr lang="fr-FR" dirty="0">
                <a:latin typeface="Abadi" panose="020B0604020104020204" pitchFamily="34" charset="0"/>
              </a:rPr>
              <a:t> to </a:t>
            </a:r>
            <a:r>
              <a:rPr lang="fr-FR" dirty="0" err="1">
                <a:latin typeface="Abadi" panose="020B0604020104020204" pitchFamily="34" charset="0"/>
              </a:rPr>
              <a:t>be</a:t>
            </a:r>
            <a:r>
              <a:rPr lang="fr-FR" dirty="0">
                <a:latin typeface="Abadi" panose="020B0604020104020204" pitchFamily="34" charset="0"/>
              </a:rPr>
              <a:t> the </a:t>
            </a:r>
            <a:r>
              <a:rPr lang="fr-FR" dirty="0" err="1">
                <a:latin typeface="Abadi" panose="020B0604020104020204" pitchFamily="34" charset="0"/>
              </a:rPr>
              <a:t>heavy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ones</a:t>
            </a:r>
            <a:r>
              <a:rPr lang="fr-FR" dirty="0">
                <a:latin typeface="Abadi" panose="020B0604020104020204" pitchFamily="34" charset="0"/>
              </a:rPr>
              <a:t>, </a:t>
            </a:r>
            <a:r>
              <a:rPr lang="fr-FR" dirty="0" err="1">
                <a:latin typeface="Abadi" panose="020B0604020104020204" pitchFamily="34" charset="0"/>
              </a:rPr>
              <a:t>it</a:t>
            </a:r>
            <a:r>
              <a:rPr lang="fr-FR" dirty="0">
                <a:latin typeface="Abadi" panose="020B0604020104020204" pitchFamily="34" charset="0"/>
              </a:rPr>
              <a:t> shows </a:t>
            </a:r>
            <a:r>
              <a:rPr lang="fr-FR" dirty="0" err="1">
                <a:latin typeface="Abadi" panose="020B0604020104020204" pitchFamily="34" charset="0"/>
              </a:rPr>
              <a:t>that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is</a:t>
            </a:r>
            <a:r>
              <a:rPr lang="fr-FR" dirty="0">
                <a:latin typeface="Abadi" panose="020B0604020104020204" pitchFamily="34" charset="0"/>
              </a:rPr>
              <a:t> a </a:t>
            </a:r>
            <a:r>
              <a:rPr lang="fr-FR" dirty="0" err="1">
                <a:latin typeface="Abadi" panose="020B0604020104020204" pitchFamily="34" charset="0"/>
              </a:rPr>
              <a:t>correlation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between</a:t>
            </a:r>
            <a:r>
              <a:rPr lang="fr-FR" dirty="0">
                <a:latin typeface="Abadi" panose="020B0604020104020204" pitchFamily="34" charset="0"/>
              </a:rPr>
              <a:t> payload mass and the booster version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4415"/>
            <a:ext cx="9614067" cy="8424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of List the failed landing outcomes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55DC2-B4F9-60D4-EDF0-322D4601A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402" y="2399692"/>
            <a:ext cx="6582754" cy="2211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464589-0D51-E9DB-A235-8D61BF4391F8}"/>
              </a:ext>
            </a:extLst>
          </p:cNvPr>
          <p:cNvSpPr txBox="1"/>
          <p:nvPr/>
        </p:nvSpPr>
        <p:spPr>
          <a:xfrm>
            <a:off x="2636402" y="4764025"/>
            <a:ext cx="700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</a:t>
            </a:r>
            <a:r>
              <a:rPr lang="fr-FR" dirty="0" err="1">
                <a:latin typeface="Abadi" panose="020B0604020104020204" pitchFamily="34" charset="0"/>
              </a:rPr>
              <a:t>query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result</a:t>
            </a:r>
            <a:r>
              <a:rPr lang="fr-FR" dirty="0">
                <a:latin typeface="Abadi" panose="020B0604020104020204" pitchFamily="34" charset="0"/>
              </a:rPr>
              <a:t> shows </a:t>
            </a:r>
            <a:r>
              <a:rPr lang="fr-FR" dirty="0" err="1">
                <a:latin typeface="Abadi" panose="020B0604020104020204" pitchFamily="34" charset="0"/>
              </a:rPr>
              <a:t>that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there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is</a:t>
            </a:r>
            <a:r>
              <a:rPr lang="fr-FR" dirty="0">
                <a:latin typeface="Abadi" panose="020B0604020104020204" pitchFamily="34" charset="0"/>
              </a:rPr>
              <a:t> a </a:t>
            </a:r>
            <a:r>
              <a:rPr lang="fr-FR" dirty="0" err="1">
                <a:latin typeface="Abadi" panose="020B0604020104020204" pitchFamily="34" charset="0"/>
              </a:rPr>
              <a:t>two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failed</a:t>
            </a:r>
            <a:r>
              <a:rPr lang="fr-FR" dirty="0">
                <a:latin typeface="Abadi" panose="020B0604020104020204" pitchFamily="34" charset="0"/>
              </a:rPr>
              <a:t> landing on drone </a:t>
            </a:r>
            <a:r>
              <a:rPr lang="fr-FR" dirty="0" err="1">
                <a:latin typeface="Abadi" panose="020B0604020104020204" pitchFamily="34" charset="0"/>
              </a:rPr>
              <a:t>ship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both</a:t>
            </a:r>
            <a:r>
              <a:rPr lang="fr-FR" dirty="0">
                <a:latin typeface="Abadi" panose="020B0604020104020204" pitchFamily="34" charset="0"/>
              </a:rPr>
              <a:t> launched from the </a:t>
            </a:r>
            <a:r>
              <a:rPr lang="fr-FR" dirty="0" err="1">
                <a:latin typeface="Abadi" panose="020B0604020104020204" pitchFamily="34" charset="0"/>
              </a:rPr>
              <a:t>same</a:t>
            </a:r>
            <a:r>
              <a:rPr lang="fr-FR" dirty="0">
                <a:latin typeface="Abadi" panose="020B0604020104020204" pitchFamily="34" charset="0"/>
              </a:rPr>
              <a:t> site </a:t>
            </a:r>
            <a:r>
              <a:rPr lang="fr-FR" dirty="0" err="1">
                <a:latin typeface="Abadi" panose="020B0604020104020204" pitchFamily="34" charset="0"/>
              </a:rPr>
              <a:t>which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is</a:t>
            </a:r>
            <a:r>
              <a:rPr lang="fr-FR" dirty="0">
                <a:latin typeface="Abadi" panose="020B0604020104020204" pitchFamily="34" charset="0"/>
              </a:rPr>
              <a:t> CCAFS site 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3987"/>
            <a:ext cx="9745589" cy="118062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of 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2F465-39A1-CF76-25C3-2936ECE5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2676634"/>
            <a:ext cx="7562850" cy="217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7476C-606A-1ABC-C3C4-EEF796502DF1}"/>
              </a:ext>
            </a:extLst>
          </p:cNvPr>
          <p:cNvSpPr txBox="1"/>
          <p:nvPr/>
        </p:nvSpPr>
        <p:spPr>
          <a:xfrm>
            <a:off x="2029217" y="5160723"/>
            <a:ext cx="848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</a:t>
            </a:r>
            <a:r>
              <a:rPr lang="fr-FR" dirty="0" err="1">
                <a:latin typeface="Abadi" panose="020B0604020104020204" pitchFamily="34" charset="0"/>
              </a:rPr>
              <a:t>query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result</a:t>
            </a:r>
            <a:r>
              <a:rPr lang="fr-FR" dirty="0">
                <a:latin typeface="Abadi" panose="020B0604020104020204" pitchFamily="34" charset="0"/>
              </a:rPr>
              <a:t> shows a count of 8 of </a:t>
            </a:r>
            <a:r>
              <a:rPr lang="fr-FR" dirty="0" err="1">
                <a:latin typeface="Abadi" panose="020B0604020104020204" pitchFamily="34" charset="0"/>
              </a:rPr>
              <a:t>failure</a:t>
            </a:r>
            <a:r>
              <a:rPr lang="fr-FR" dirty="0">
                <a:latin typeface="Abadi" panose="020B0604020104020204" pitchFamily="34" charset="0"/>
              </a:rPr>
              <a:t> drone </a:t>
            </a:r>
            <a:r>
              <a:rPr lang="fr-FR" dirty="0" err="1">
                <a:latin typeface="Abadi" panose="020B0604020104020204" pitchFamily="34" charset="0"/>
              </a:rPr>
              <a:t>ship</a:t>
            </a:r>
            <a:r>
              <a:rPr lang="fr-FR" dirty="0">
                <a:latin typeface="Abadi" panose="020B0604020104020204" pitchFamily="34" charset="0"/>
              </a:rPr>
              <a:t> landing (5) and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ground</a:t>
            </a:r>
            <a:r>
              <a:rPr lang="fr-FR" dirty="0">
                <a:latin typeface="Abadi" panose="020B0604020104020204" pitchFamily="34" charset="0"/>
              </a:rPr>
              <a:t> pad landing(3) </a:t>
            </a:r>
            <a:r>
              <a:rPr lang="en-US" dirty="0">
                <a:latin typeface="Abadi" panose="020B0604020104020204" pitchFamily="34" charset="0"/>
              </a:rPr>
              <a:t>between the date 2010-06-04 and 2017-03-20</a:t>
            </a:r>
            <a:endParaRPr lang="fr-FR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All launch sites locations on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A0BE2-A064-B7BE-A470-B09228D47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23583"/>
            <a:ext cx="5999966" cy="3782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9A90F-CF85-4F24-6B1B-6B8171EB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68" y="1323583"/>
            <a:ext cx="6192032" cy="3782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26A03-4E91-076E-7AB0-71E9391851C7}"/>
              </a:ext>
            </a:extLst>
          </p:cNvPr>
          <p:cNvSpPr txBox="1"/>
          <p:nvPr/>
        </p:nvSpPr>
        <p:spPr>
          <a:xfrm>
            <a:off x="2254685" y="5273458"/>
            <a:ext cx="7265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Abadi" panose="020B0604020104020204" pitchFamily="34" charset="0"/>
              </a:rPr>
              <a:t>The right </a:t>
            </a:r>
            <a:r>
              <a:rPr lang="fr-FR" dirty="0" err="1">
                <a:latin typeface="Abadi" panose="020B0604020104020204" pitchFamily="34" charset="0"/>
              </a:rPr>
              <a:t>map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produced</a:t>
            </a:r>
            <a:r>
              <a:rPr lang="fr-FR" dirty="0">
                <a:latin typeface="Abadi" panose="020B0604020104020204" pitchFamily="34" charset="0"/>
              </a:rPr>
              <a:t> shows </a:t>
            </a:r>
            <a:r>
              <a:rPr lang="fr-FR" dirty="0" err="1">
                <a:latin typeface="Abadi" panose="020B0604020104020204" pitchFamily="34" charset="0"/>
              </a:rPr>
              <a:t>that</a:t>
            </a:r>
            <a:r>
              <a:rPr lang="fr-FR" dirty="0">
                <a:latin typeface="Abadi" panose="020B0604020104020204" pitchFamily="34" charset="0"/>
              </a:rPr>
              <a:t> all sites are </a:t>
            </a:r>
            <a:r>
              <a:rPr lang="fr-FR" dirty="0" err="1">
                <a:latin typeface="Abadi" panose="020B0604020104020204" pitchFamily="34" charset="0"/>
              </a:rPr>
              <a:t>near</a:t>
            </a:r>
            <a:r>
              <a:rPr lang="fr-FR" dirty="0">
                <a:latin typeface="Abadi" panose="020B0604020104020204" pitchFamily="34" charset="0"/>
              </a:rPr>
              <a:t> to the </a:t>
            </a:r>
            <a:r>
              <a:rPr lang="fr-FR" dirty="0" err="1">
                <a:latin typeface="Abadi" panose="020B0604020104020204" pitchFamily="34" charset="0"/>
              </a:rPr>
              <a:t>coast</a:t>
            </a:r>
            <a:r>
              <a:rPr lang="fr-FR" dirty="0">
                <a:latin typeface="Abadi" panose="020B0604020104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Abadi" panose="020B0604020104020204" pitchFamily="34" charset="0"/>
              </a:rPr>
              <a:t>The </a:t>
            </a:r>
            <a:r>
              <a:rPr lang="fr-FR" dirty="0" err="1">
                <a:latin typeface="Abadi" panose="020B0604020104020204" pitchFamily="34" charset="0"/>
              </a:rPr>
              <a:t>left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map</a:t>
            </a:r>
            <a:r>
              <a:rPr lang="fr-FR" dirty="0">
                <a:latin typeface="Abadi" panose="020B0604020104020204" pitchFamily="34" charset="0"/>
              </a:rPr>
              <a:t>  shows launch sites close to Florida </a:t>
            </a:r>
            <a:r>
              <a:rPr lang="fr-FR" dirty="0" err="1">
                <a:latin typeface="Abadi" panose="020B0604020104020204" pitchFamily="34" charset="0"/>
              </a:rPr>
              <a:t>coast</a:t>
            </a:r>
            <a:endParaRPr lang="fr-FR" dirty="0">
              <a:latin typeface="Abadi" panose="020B0604020104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Abadi" panose="020B0604020104020204" pitchFamily="34" charset="0"/>
              </a:rPr>
              <a:t>Launch sites are </a:t>
            </a:r>
            <a:r>
              <a:rPr lang="fr-FR" dirty="0" err="1">
                <a:latin typeface="Abadi" panose="020B0604020104020204" pitchFamily="34" charset="0"/>
              </a:rPr>
              <a:t>placed</a:t>
            </a:r>
            <a:r>
              <a:rPr lang="fr-FR" dirty="0">
                <a:latin typeface="Abadi" panose="020B0604020104020204" pitchFamily="34" charset="0"/>
              </a:rPr>
              <a:t> on </a:t>
            </a:r>
            <a:r>
              <a:rPr lang="fr-FR" dirty="0" err="1">
                <a:latin typeface="Abadi" panose="020B0604020104020204" pitchFamily="34" charset="0"/>
              </a:rPr>
              <a:t>north</a:t>
            </a:r>
            <a:r>
              <a:rPr lang="fr-FR" dirty="0">
                <a:latin typeface="Abadi" panose="020B0604020104020204" pitchFamily="34" charset="0"/>
              </a:rPr>
              <a:t> of the </a:t>
            </a:r>
            <a:r>
              <a:rPr lang="fr-FR" dirty="0" err="1">
                <a:latin typeface="Abadi" panose="020B0604020104020204" pitchFamily="34" charset="0"/>
              </a:rPr>
              <a:t>equatorial</a:t>
            </a:r>
            <a:r>
              <a:rPr lang="fr-FR" dirty="0">
                <a:latin typeface="Abadi" panose="020B0604020104020204" pitchFamily="34" charset="0"/>
              </a:rPr>
              <a:t> line 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Labeled launch sites by success/failed launches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111F2-1F61-613A-A9F6-7908DEE75B85}"/>
              </a:ext>
            </a:extLst>
          </p:cNvPr>
          <p:cNvSpPr txBox="1"/>
          <p:nvPr/>
        </p:nvSpPr>
        <p:spPr>
          <a:xfrm>
            <a:off x="4962605" y="4738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Failure                </a:t>
            </a:r>
            <a:r>
              <a:rPr lang="fr-FR" dirty="0" err="1"/>
              <a:t>Success</a:t>
            </a:r>
            <a:r>
              <a:rPr lang="fr-FR" dirty="0"/>
              <a:t>            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2D61B3-779D-755B-F06C-F74884AE9401}"/>
              </a:ext>
            </a:extLst>
          </p:cNvPr>
          <p:cNvSpPr/>
          <p:nvPr/>
        </p:nvSpPr>
        <p:spPr>
          <a:xfrm>
            <a:off x="5112917" y="4873087"/>
            <a:ext cx="112734" cy="1127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8EAAC1-1E14-A1A4-58AA-83F4243033CA}"/>
              </a:ext>
            </a:extLst>
          </p:cNvPr>
          <p:cNvSpPr/>
          <p:nvPr/>
        </p:nvSpPr>
        <p:spPr>
          <a:xfrm>
            <a:off x="6549445" y="4873087"/>
            <a:ext cx="112734" cy="11273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9110AB-3832-D43C-21F3-AB9510B6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88" y="1369499"/>
            <a:ext cx="5914712" cy="3436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2A7076-0592-69BE-3B26-42A34AE44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415" y="1342047"/>
            <a:ext cx="5801297" cy="34090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087403-91B2-1A85-EEDD-F40D7C71299C}"/>
              </a:ext>
            </a:extLst>
          </p:cNvPr>
          <p:cNvSpPr txBox="1"/>
          <p:nvPr/>
        </p:nvSpPr>
        <p:spPr>
          <a:xfrm>
            <a:off x="325677" y="5235879"/>
            <a:ext cx="11586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In this example on the left VAFB SLC-4E shows 4 successful landings and 6 failed landings using markers cluster by folium</a:t>
            </a:r>
          </a:p>
          <a:p>
            <a:r>
              <a:rPr lang="en-US" dirty="0">
                <a:latin typeface="Abadi" panose="020B0604020104020204" pitchFamily="34" charset="0"/>
              </a:rPr>
              <a:t>On the right KSC LC-39A shows 10 successful landings and 3 failed landings,</a:t>
            </a:r>
          </a:p>
          <a:p>
            <a:r>
              <a:rPr lang="en-US" dirty="0">
                <a:latin typeface="Abadi" panose="020B0604020104020204" pitchFamily="34" charset="0"/>
              </a:rPr>
              <a:t>We can conclude that the launch sites on the east have more records and best success landing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proximities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38070B9-95EF-C8D7-4FC2-875EBF00511E}"/>
              </a:ext>
            </a:extLst>
          </p:cNvPr>
          <p:cNvSpPr txBox="1"/>
          <p:nvPr/>
        </p:nvSpPr>
        <p:spPr>
          <a:xfrm>
            <a:off x="1097280" y="4897206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areas.</a:t>
            </a:r>
            <a:endParaRPr sz="20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8E6B33D-A718-92B4-F9BE-422737B4C03F}"/>
              </a:ext>
            </a:extLst>
          </p:cNvPr>
          <p:cNvSpPr/>
          <p:nvPr/>
        </p:nvSpPr>
        <p:spPr>
          <a:xfrm>
            <a:off x="1110285" y="1593936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2FC9669-F876-3798-647B-32DBE27C54BF}"/>
              </a:ext>
            </a:extLst>
          </p:cNvPr>
          <p:cNvGrpSpPr/>
          <p:nvPr/>
        </p:nvGrpSpPr>
        <p:grpSpPr>
          <a:xfrm>
            <a:off x="2815640" y="3308436"/>
            <a:ext cx="7505700" cy="1562100"/>
            <a:chOff x="2802635" y="3552444"/>
            <a:chExt cx="7505700" cy="156210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10245A0-94B5-6AFC-E2B2-EF25BE2DF892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A76978CD-26C1-129F-BE0B-9C8F4AB6E85F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Dashboard : Success rate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AE003-03C0-2AF0-C6B0-BECC9F81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709" y="1363505"/>
            <a:ext cx="9824581" cy="3732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D1BA6-6903-B4D5-7FEC-8CE45F555CFF}"/>
              </a:ext>
            </a:extLst>
          </p:cNvPr>
          <p:cNvSpPr txBox="1"/>
          <p:nvPr/>
        </p:nvSpPr>
        <p:spPr>
          <a:xfrm>
            <a:off x="438411" y="5102243"/>
            <a:ext cx="11461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</a:t>
            </a:r>
            <a:r>
              <a:rPr lang="fr-FR" dirty="0" err="1">
                <a:latin typeface="Abadi" panose="020B0604020104020204" pitchFamily="34" charset="0"/>
              </a:rPr>
              <a:t>piechart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from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our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dashboard</a:t>
            </a:r>
            <a:r>
              <a:rPr lang="fr-FR" dirty="0">
                <a:latin typeface="Abadi" panose="020B0604020104020204" pitchFamily="34" charset="0"/>
              </a:rPr>
              <a:t> shows </a:t>
            </a:r>
            <a:r>
              <a:rPr lang="fr-FR" dirty="0" err="1">
                <a:latin typeface="Abadi" panose="020B0604020104020204" pitchFamily="34" charset="0"/>
              </a:rPr>
              <a:t>that</a:t>
            </a:r>
            <a:r>
              <a:rPr lang="fr-FR" dirty="0">
                <a:latin typeface="Abadi" panose="020B0604020104020204" pitchFamily="34" charset="0"/>
              </a:rPr>
              <a:t> KSC LC-39A site have the best landing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rate, </a:t>
            </a:r>
            <a:r>
              <a:rPr lang="fr-FR" dirty="0" err="1">
                <a:latin typeface="Abadi" panose="020B0604020104020204" pitchFamily="34" charset="0"/>
              </a:rPr>
              <a:t>it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confirms</a:t>
            </a:r>
            <a:r>
              <a:rPr lang="fr-FR" dirty="0">
                <a:latin typeface="Abadi" panose="020B0604020104020204" pitchFamily="34" charset="0"/>
              </a:rPr>
              <a:t> the </a:t>
            </a:r>
            <a:r>
              <a:rPr lang="fr-FR" dirty="0" err="1">
                <a:latin typeface="Abadi" panose="020B0604020104020204" pitchFamily="34" charset="0"/>
              </a:rPr>
              <a:t>result</a:t>
            </a:r>
            <a:r>
              <a:rPr lang="fr-FR" dirty="0">
                <a:latin typeface="Abadi" panose="020B0604020104020204" pitchFamily="34" charset="0"/>
              </a:rPr>
              <a:t> of </a:t>
            </a:r>
            <a:r>
              <a:rPr lang="fr-FR" dirty="0" err="1">
                <a:latin typeface="Abadi" panose="020B0604020104020204" pitchFamily="34" charset="0"/>
              </a:rPr>
              <a:t>labeled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map</a:t>
            </a:r>
            <a:r>
              <a:rPr lang="fr-FR" dirty="0">
                <a:latin typeface="Abadi" panose="020B0604020104020204" pitchFamily="34" charset="0"/>
              </a:rPr>
              <a:t> locations on the </a:t>
            </a:r>
            <a:r>
              <a:rPr lang="fr-FR" dirty="0" err="1">
                <a:latin typeface="Abadi" panose="020B0604020104020204" pitchFamily="34" charset="0"/>
              </a:rPr>
              <a:t>previous</a:t>
            </a:r>
            <a:r>
              <a:rPr lang="fr-FR" dirty="0">
                <a:latin typeface="Abadi" panose="020B0604020104020204" pitchFamily="34" charset="0"/>
              </a:rPr>
              <a:t> section </a:t>
            </a:r>
            <a:r>
              <a:rPr lang="fr-FR" dirty="0" err="1">
                <a:latin typeface="Abadi" panose="020B0604020104020204" pitchFamily="34" charset="0"/>
              </a:rPr>
              <a:t>where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we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concluded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that</a:t>
            </a:r>
            <a:r>
              <a:rPr lang="fr-FR" dirty="0">
                <a:latin typeface="Abadi" panose="020B0604020104020204" pitchFamily="34" charset="0"/>
              </a:rPr>
              <a:t> the launch sites </a:t>
            </a:r>
            <a:r>
              <a:rPr lang="fr-FR" dirty="0" err="1">
                <a:latin typeface="Abadi" panose="020B0604020104020204" pitchFamily="34" charset="0"/>
              </a:rPr>
              <a:t>located</a:t>
            </a:r>
            <a:r>
              <a:rPr lang="fr-FR" dirty="0">
                <a:latin typeface="Abadi" panose="020B0604020104020204" pitchFamily="34" charset="0"/>
              </a:rPr>
              <a:t> on the </a:t>
            </a:r>
            <a:r>
              <a:rPr lang="fr-FR" dirty="0" err="1">
                <a:latin typeface="Abadi" panose="020B0604020104020204" pitchFamily="34" charset="0"/>
              </a:rPr>
              <a:t>east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coast</a:t>
            </a:r>
            <a:r>
              <a:rPr lang="fr-FR" dirty="0">
                <a:latin typeface="Abadi" panose="020B0604020104020204" pitchFamily="34" charset="0"/>
              </a:rPr>
              <a:t> have a good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rate </a:t>
            </a:r>
            <a:r>
              <a:rPr lang="fr-FR" dirty="0" err="1">
                <a:latin typeface="Abadi" panose="020B0604020104020204" pitchFamily="34" charset="0"/>
              </a:rPr>
              <a:t>comparing</a:t>
            </a:r>
            <a:r>
              <a:rPr lang="fr-FR" dirty="0">
                <a:latin typeface="Abadi" panose="020B0604020104020204" pitchFamily="34" charset="0"/>
              </a:rPr>
              <a:t> to VAFB site </a:t>
            </a:r>
            <a:r>
              <a:rPr lang="fr-FR" dirty="0" err="1">
                <a:latin typeface="Abadi" panose="020B0604020104020204" pitchFamily="34" charset="0"/>
              </a:rPr>
              <a:t>located</a:t>
            </a:r>
            <a:r>
              <a:rPr lang="fr-FR" dirty="0">
                <a:latin typeface="Abadi" panose="020B0604020104020204" pitchFamily="34" charset="0"/>
              </a:rPr>
              <a:t> close to the </a:t>
            </a:r>
            <a:r>
              <a:rPr lang="fr-FR" dirty="0" err="1">
                <a:latin typeface="Abadi" panose="020B0604020104020204" pitchFamily="34" charset="0"/>
              </a:rPr>
              <a:t>west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coast</a:t>
            </a:r>
            <a:endParaRPr lang="fr-FR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670D36B-286C-5EAB-816D-DD8ABA856233}"/>
              </a:ext>
            </a:extLst>
          </p:cNvPr>
          <p:cNvSpPr txBox="1"/>
          <p:nvPr/>
        </p:nvSpPr>
        <p:spPr>
          <a:xfrm>
            <a:off x="1071509" y="1218941"/>
            <a:ext cx="8849105" cy="5754139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44780"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fr-FR" sz="3000" spc="-20" dirty="0">
                <a:uFill>
                  <a:solidFill>
                    <a:srgbClr val="BB562C"/>
                  </a:solidFill>
                </a:uFill>
                <a:latin typeface="Abadi" panose="020B0604020104020204" pitchFamily="34" charset="0"/>
              </a:rPr>
              <a:t>Background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0" dirty="0">
                <a:latin typeface="Abadi" panose="020B0604020104020204" pitchFamily="34" charset="0"/>
                <a:cs typeface="Carlito"/>
              </a:rPr>
              <a:t>Commercial </a:t>
            </a:r>
            <a:r>
              <a:rPr sz="2200" spc="-10" dirty="0">
                <a:latin typeface="Abadi" panose="020B0604020104020204" pitchFamily="34" charset="0"/>
                <a:cs typeface="Carlito"/>
              </a:rPr>
              <a:t>Space </a:t>
            </a:r>
            <a:r>
              <a:rPr sz="2200" spc="-25" dirty="0">
                <a:latin typeface="Abadi" panose="020B0604020104020204" pitchFamily="34" charset="0"/>
                <a:cs typeface="Carlito"/>
              </a:rPr>
              <a:t>Age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is</a:t>
            </a:r>
            <a:r>
              <a:rPr sz="2200" spc="50" dirty="0">
                <a:latin typeface="Abadi" panose="020B0604020104020204" pitchFamily="34" charset="0"/>
                <a:cs typeface="Carlito"/>
              </a:rPr>
              <a:t> </a:t>
            </a:r>
            <a:r>
              <a:rPr sz="2200" spc="-20" dirty="0">
                <a:latin typeface="Abadi" panose="020B0604020104020204" pitchFamily="34" charset="0"/>
                <a:cs typeface="Carlito"/>
              </a:rPr>
              <a:t>Here</a:t>
            </a:r>
            <a:endParaRPr sz="2200" dirty="0"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latin typeface="Abadi" panose="020B0604020104020204" pitchFamily="34" charset="0"/>
                <a:cs typeface="Carlito"/>
              </a:rPr>
              <a:t>Space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X </a:t>
            </a:r>
            <a:r>
              <a:rPr sz="2200" spc="-15" dirty="0">
                <a:latin typeface="Abadi" panose="020B0604020104020204" pitchFamily="34" charset="0"/>
                <a:cs typeface="Carlito"/>
              </a:rPr>
              <a:t>has </a:t>
            </a:r>
            <a:r>
              <a:rPr sz="2200" spc="-20" dirty="0">
                <a:latin typeface="Abadi" panose="020B0604020104020204" pitchFamily="34" charset="0"/>
                <a:cs typeface="Carlito"/>
              </a:rPr>
              <a:t>best pricing </a:t>
            </a:r>
            <a:r>
              <a:rPr sz="2200" spc="-15" dirty="0">
                <a:latin typeface="Abadi" panose="020B0604020104020204" pitchFamily="34" charset="0"/>
                <a:cs typeface="Carlito"/>
              </a:rPr>
              <a:t>($62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million </a:t>
            </a:r>
            <a:r>
              <a:rPr sz="2200" spc="-15" dirty="0">
                <a:latin typeface="Abadi" panose="020B0604020104020204" pitchFamily="34" charset="0"/>
                <a:cs typeface="Carlito"/>
              </a:rPr>
              <a:t>vs.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$165 million</a:t>
            </a:r>
            <a:r>
              <a:rPr sz="2200" spc="25" dirty="0">
                <a:latin typeface="Abadi" panose="020B0604020104020204" pitchFamily="34" charset="0"/>
                <a:cs typeface="Carlito"/>
              </a:rPr>
              <a:t>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USD)</a:t>
            </a:r>
            <a:endParaRPr sz="2200" dirty="0"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5" dirty="0">
                <a:latin typeface="Abadi" panose="020B0604020104020204" pitchFamily="34" charset="0"/>
                <a:cs typeface="Carlito"/>
              </a:rPr>
              <a:t>Largely </a:t>
            </a:r>
            <a:r>
              <a:rPr sz="2200" spc="-15" dirty="0">
                <a:latin typeface="Abadi" panose="020B0604020104020204" pitchFamily="34" charset="0"/>
                <a:cs typeface="Carlito"/>
              </a:rPr>
              <a:t>due </a:t>
            </a:r>
            <a:r>
              <a:rPr sz="22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ability </a:t>
            </a:r>
            <a:r>
              <a:rPr sz="2200" spc="-30" dirty="0">
                <a:latin typeface="Abadi" panose="020B0604020104020204" pitchFamily="34" charset="0"/>
                <a:cs typeface="Carlito"/>
              </a:rPr>
              <a:t>to recover </a:t>
            </a:r>
            <a:r>
              <a:rPr sz="2200" spc="-15" dirty="0">
                <a:latin typeface="Abadi" panose="020B0604020104020204" pitchFamily="34" charset="0"/>
                <a:cs typeface="Carlito"/>
              </a:rPr>
              <a:t>part </a:t>
            </a:r>
            <a:r>
              <a:rPr sz="2200" dirty="0">
                <a:latin typeface="Abadi" panose="020B0604020104020204" pitchFamily="34" charset="0"/>
                <a:cs typeface="Carlito"/>
              </a:rPr>
              <a:t>of </a:t>
            </a:r>
            <a:r>
              <a:rPr sz="2200" spc="-45" dirty="0">
                <a:latin typeface="Abadi" panose="020B0604020104020204" pitchFamily="34" charset="0"/>
                <a:cs typeface="Carlito"/>
              </a:rPr>
              <a:t>rocket </a:t>
            </a:r>
            <a:r>
              <a:rPr sz="2200" spc="-25" dirty="0">
                <a:latin typeface="Abadi" panose="020B0604020104020204" pitchFamily="34" charset="0"/>
                <a:cs typeface="Carlito"/>
              </a:rPr>
              <a:t>(Stage</a:t>
            </a:r>
            <a:r>
              <a:rPr sz="2200" spc="135" dirty="0">
                <a:latin typeface="Abadi" panose="020B0604020104020204" pitchFamily="34" charset="0"/>
                <a:cs typeface="Carlito"/>
              </a:rPr>
              <a:t>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1)</a:t>
            </a:r>
            <a:endParaRPr sz="2200" dirty="0"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latin typeface="Abadi" panose="020B0604020104020204" pitchFamily="34" charset="0"/>
                <a:cs typeface="Carlito"/>
              </a:rPr>
              <a:t>Space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Y </a:t>
            </a:r>
            <a:r>
              <a:rPr sz="2200" spc="-25" dirty="0">
                <a:latin typeface="Abadi" panose="020B0604020104020204" pitchFamily="34" charset="0"/>
                <a:cs typeface="Carlito"/>
              </a:rPr>
              <a:t>wants </a:t>
            </a:r>
            <a:r>
              <a:rPr sz="22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sz="2200" spc="-25" dirty="0">
                <a:latin typeface="Abadi" panose="020B0604020104020204" pitchFamily="34" charset="0"/>
                <a:cs typeface="Carlito"/>
              </a:rPr>
              <a:t>compete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sz="2200" spc="-10" dirty="0">
                <a:latin typeface="Abadi" panose="020B0604020104020204" pitchFamily="34" charset="0"/>
                <a:cs typeface="Carlito"/>
              </a:rPr>
              <a:t>Space</a:t>
            </a:r>
            <a:r>
              <a:rPr sz="2200" spc="60" dirty="0">
                <a:latin typeface="Abadi" panose="020B0604020104020204" pitchFamily="34" charset="0"/>
                <a:cs typeface="Carlito"/>
              </a:rPr>
              <a:t>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X</a:t>
            </a:r>
            <a:endParaRPr sz="22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sz="2500" dirty="0">
              <a:latin typeface="Abadi" panose="020B0604020104020204" pitchFamily="34" charset="0"/>
              <a:cs typeface="Carlito"/>
            </a:endParaRPr>
          </a:p>
          <a:p>
            <a:pPr marL="144780">
              <a:lnSpc>
                <a:spcPct val="100000"/>
              </a:lnSpc>
            </a:pPr>
            <a:endParaRPr lang="fr-FR" sz="3350" dirty="0">
              <a:latin typeface="Abadi" panose="020B0604020104020204" pitchFamily="34" charset="0"/>
              <a:cs typeface="Carlito"/>
            </a:endParaRPr>
          </a:p>
          <a:p>
            <a:pPr marL="144780">
              <a:lnSpc>
                <a:spcPct val="100000"/>
              </a:lnSpc>
            </a:pPr>
            <a:endParaRPr lang="fr-FR" sz="2800" spc="-20" dirty="0">
              <a:uFill>
                <a:solidFill>
                  <a:srgbClr val="BB562C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144780">
              <a:lnSpc>
                <a:spcPct val="100000"/>
              </a:lnSpc>
            </a:pPr>
            <a:r>
              <a:rPr sz="2800" spc="-20" dirty="0">
                <a:uFill>
                  <a:solidFill>
                    <a:srgbClr val="BB562C"/>
                  </a:solidFill>
                </a:uFill>
                <a:latin typeface="Abadi" panose="020B0604020104020204" pitchFamily="34" charset="0"/>
                <a:cs typeface="Carlito"/>
              </a:rPr>
              <a:t>Problem:</a:t>
            </a:r>
            <a:endParaRPr sz="2800" dirty="0">
              <a:latin typeface="Abadi" panose="020B0604020104020204" pitchFamily="34" charset="0"/>
              <a:cs typeface="Carlito"/>
            </a:endParaRPr>
          </a:p>
          <a:p>
            <a:pPr marR="591185">
              <a:lnSpc>
                <a:spcPts val="2510"/>
              </a:lnSpc>
              <a:spcBef>
                <a:spcPts val="900"/>
              </a:spcBef>
              <a:tabLst>
                <a:tab pos="240665" algn="l"/>
                <a:tab pos="241300" algn="l"/>
              </a:tabLst>
            </a:pPr>
            <a:r>
              <a:rPr sz="2200" spc="-10" dirty="0">
                <a:latin typeface="Abadi" panose="020B0604020104020204" pitchFamily="34" charset="0"/>
                <a:cs typeface="Carlito"/>
              </a:rPr>
              <a:t>Space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Y </a:t>
            </a:r>
            <a:r>
              <a:rPr lang="fr-FR" sz="2200" spc="-25" dirty="0" err="1">
                <a:latin typeface="Abadi" panose="020B0604020104020204" pitchFamily="34" charset="0"/>
                <a:cs typeface="Carlito"/>
              </a:rPr>
              <a:t>want</a:t>
            </a:r>
            <a:r>
              <a:rPr lang="fr-FR" sz="2200" spc="-25" dirty="0">
                <a:latin typeface="Abadi" panose="020B0604020104020204" pitchFamily="34" charset="0"/>
                <a:cs typeface="Carlito"/>
              </a:rPr>
              <a:t> </a:t>
            </a:r>
            <a:r>
              <a:rPr sz="2200" spc="-60" dirty="0">
                <a:latin typeface="Abadi" panose="020B0604020104020204" pitchFamily="34" charset="0"/>
                <a:cs typeface="Carlito"/>
              </a:rPr>
              <a:t>to  </a:t>
            </a:r>
            <a:r>
              <a:rPr sz="2200" spc="-20" dirty="0">
                <a:latin typeface="Abadi" panose="020B0604020104020204" pitchFamily="34" charset="0"/>
                <a:cs typeface="Carlito"/>
              </a:rPr>
              <a:t>predict successful </a:t>
            </a:r>
            <a:r>
              <a:rPr sz="2200" spc="-25" dirty="0">
                <a:latin typeface="Abadi" panose="020B0604020104020204" pitchFamily="34" charset="0"/>
                <a:cs typeface="Carlito"/>
              </a:rPr>
              <a:t>Stage </a:t>
            </a:r>
            <a:r>
              <a:rPr sz="2200" spc="-5" dirty="0">
                <a:latin typeface="Abadi" panose="020B0604020104020204" pitchFamily="34" charset="0"/>
                <a:cs typeface="Carlito"/>
              </a:rPr>
              <a:t>1</a:t>
            </a:r>
            <a:r>
              <a:rPr sz="2200" spc="45" dirty="0">
                <a:latin typeface="Abadi" panose="020B0604020104020204" pitchFamily="34" charset="0"/>
                <a:cs typeface="Carlito"/>
              </a:rPr>
              <a:t> </a:t>
            </a:r>
            <a:r>
              <a:rPr sz="2200" spc="-25" dirty="0">
                <a:latin typeface="Abadi" panose="020B0604020104020204" pitchFamily="34" charset="0"/>
                <a:cs typeface="Carlito"/>
              </a:rPr>
              <a:t>recovery</a:t>
            </a:r>
            <a:r>
              <a:rPr lang="fr-FR" sz="2200" spc="-25" dirty="0">
                <a:latin typeface="Abadi" panose="020B0604020104020204" pitchFamily="34" charset="0"/>
                <a:cs typeface="Carlito"/>
              </a:rPr>
              <a:t>;</a:t>
            </a:r>
          </a:p>
          <a:p>
            <a:pPr marR="591185">
              <a:lnSpc>
                <a:spcPts val="2510"/>
              </a:lnSpc>
              <a:spcBef>
                <a:spcPts val="900"/>
              </a:spcBef>
              <a:tabLst>
                <a:tab pos="240665" algn="l"/>
                <a:tab pos="241300" algn="l"/>
              </a:tabLst>
            </a:pPr>
            <a:r>
              <a:rPr lang="fr-FR" sz="2200" spc="-25" dirty="0">
                <a:latin typeface="Abadi" panose="020B0604020104020204" pitchFamily="34" charset="0"/>
                <a:cs typeface="Carlito"/>
              </a:rPr>
              <a:t>=&gt;For </a:t>
            </a:r>
            <a:r>
              <a:rPr lang="fr-FR" sz="2200" spc="-25" dirty="0" err="1">
                <a:latin typeface="Abadi" panose="020B0604020104020204" pitchFamily="34" charset="0"/>
                <a:cs typeface="Carlito"/>
              </a:rPr>
              <a:t>that</a:t>
            </a:r>
            <a:r>
              <a:rPr lang="fr-FR" sz="2200" spc="-25" dirty="0">
                <a:latin typeface="Abadi" panose="020B0604020104020204" pitchFamily="34" charset="0"/>
                <a:cs typeface="Carlito"/>
              </a:rPr>
              <a:t> , the </a:t>
            </a:r>
            <a:r>
              <a:rPr lang="fr-FR" sz="2200" spc="-25" dirty="0" err="1">
                <a:latin typeface="Abadi" panose="020B0604020104020204" pitchFamily="34" charset="0"/>
                <a:cs typeface="Carlito"/>
              </a:rPr>
              <a:t>company</a:t>
            </a:r>
            <a:r>
              <a:rPr lang="fr-FR" sz="2200" spc="-25" dirty="0">
                <a:latin typeface="Abadi" panose="020B0604020104020204" pitchFamily="34" charset="0"/>
                <a:cs typeface="Carlito"/>
              </a:rPr>
              <a:t> </a:t>
            </a:r>
            <a:r>
              <a:rPr lang="fr-FR" sz="2200" spc="-25" dirty="0" err="1">
                <a:latin typeface="Abadi" panose="020B0604020104020204" pitchFamily="34" charset="0"/>
                <a:cs typeface="Carlito"/>
              </a:rPr>
              <a:t>ask</a:t>
            </a:r>
            <a:r>
              <a:rPr lang="fr-FR" sz="2200" spc="-25" dirty="0">
                <a:latin typeface="Abadi" panose="020B0604020104020204" pitchFamily="34" charset="0"/>
                <a:cs typeface="Carlito"/>
              </a:rPr>
              <a:t> us to </a:t>
            </a:r>
            <a:r>
              <a:rPr lang="fr-FR" sz="2200" spc="-25" dirty="0" err="1">
                <a:latin typeface="Abadi" panose="020B0604020104020204" pitchFamily="34" charset="0"/>
                <a:cs typeface="Carlito"/>
              </a:rPr>
              <a:t>build</a:t>
            </a:r>
            <a:r>
              <a:rPr lang="fr-FR" sz="2200" spc="-25" dirty="0">
                <a:latin typeface="Abadi" panose="020B0604020104020204" pitchFamily="34" charset="0"/>
                <a:cs typeface="Carlito"/>
              </a:rPr>
              <a:t> a machine Learning classification to </a:t>
            </a:r>
            <a:r>
              <a:rPr lang="fr-FR" sz="2200" spc="-25" dirty="0" err="1">
                <a:latin typeface="Abadi" panose="020B0604020104020204" pitchFamily="34" charset="0"/>
                <a:cs typeface="Carlito"/>
              </a:rPr>
              <a:t>predict</a:t>
            </a:r>
            <a:r>
              <a:rPr lang="fr-FR" sz="2200" spc="-25" dirty="0">
                <a:latin typeface="Abadi" panose="020B0604020104020204" pitchFamily="34" charset="0"/>
                <a:cs typeface="Carlito"/>
              </a:rPr>
              <a:t> </a:t>
            </a:r>
            <a:r>
              <a:rPr lang="fr-FR" sz="2200" spc="-25" dirty="0" err="1">
                <a:latin typeface="Abadi" panose="020B0604020104020204" pitchFamily="34" charset="0"/>
                <a:cs typeface="Carlito"/>
              </a:rPr>
              <a:t>successful</a:t>
            </a:r>
            <a:r>
              <a:rPr lang="fr-FR" sz="2200" spc="-25" dirty="0">
                <a:latin typeface="Abadi" panose="020B0604020104020204" pitchFamily="34" charset="0"/>
                <a:cs typeface="Carlito"/>
              </a:rPr>
              <a:t> stage 1 </a:t>
            </a:r>
            <a:r>
              <a:rPr lang="fr-FR" sz="2200" spc="-25" dirty="0" err="1">
                <a:latin typeface="Abadi" panose="020B0604020104020204" pitchFamily="34" charset="0"/>
                <a:cs typeface="Carlito"/>
              </a:rPr>
              <a:t>recovery</a:t>
            </a:r>
            <a:endParaRPr lang="fr-FR" sz="2200" spc="-25" dirty="0">
              <a:latin typeface="Abadi" panose="020B0604020104020204" pitchFamily="34" charset="0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E4E65D-22F8-F44B-A5D2-D460A9ECAA0B}"/>
              </a:ext>
            </a:extLst>
          </p:cNvPr>
          <p:cNvSpPr/>
          <p:nvPr/>
        </p:nvSpPr>
        <p:spPr>
          <a:xfrm>
            <a:off x="1525255" y="3751544"/>
            <a:ext cx="2116899" cy="688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/>
              <a:t>Space</a:t>
            </a:r>
            <a:r>
              <a:rPr lang="fr-FR" sz="2400" b="1" dirty="0"/>
              <a:t> 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0059BE-8308-BC5B-CA67-E6724F7C37B0}"/>
              </a:ext>
            </a:extLst>
          </p:cNvPr>
          <p:cNvSpPr/>
          <p:nvPr/>
        </p:nvSpPr>
        <p:spPr>
          <a:xfrm>
            <a:off x="5034675" y="3751543"/>
            <a:ext cx="2116899" cy="688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/>
              <a:t>Space</a:t>
            </a:r>
            <a:r>
              <a:rPr lang="fr-FR" sz="2400" b="1" dirty="0"/>
              <a:t>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78B6-53AE-7948-8677-21D773356B9F}"/>
              </a:ext>
            </a:extLst>
          </p:cNvPr>
          <p:cNvSpPr txBox="1"/>
          <p:nvPr/>
        </p:nvSpPr>
        <p:spPr>
          <a:xfrm>
            <a:off x="3956370" y="3911342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glow rad="889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99000"/>
                    </a:srgbClr>
                  </a:outerShdw>
                  <a:reflection stA="99000" endPos="65000" dist="50800" dir="5400000" sy="-100000" algn="bl" rotWithShape="0"/>
                </a:effectLst>
              </a:rPr>
              <a:t>   VS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Dashboard: Success ratio of KSC 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BE4DB-A77A-E2A2-8D9F-D02EBC92A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12" y="1471522"/>
            <a:ext cx="9052975" cy="3370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09CFB-7565-9E53-593F-ECEC60BA278C}"/>
              </a:ext>
            </a:extLst>
          </p:cNvPr>
          <p:cNvSpPr txBox="1"/>
          <p:nvPr/>
        </p:nvSpPr>
        <p:spPr>
          <a:xfrm>
            <a:off x="1879535" y="42277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Failure                </a:t>
            </a:r>
            <a:r>
              <a:rPr lang="fr-FR" dirty="0" err="1"/>
              <a:t>Success</a:t>
            </a:r>
            <a:r>
              <a:rPr lang="fr-FR" dirty="0"/>
              <a:t>            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CEC25C-2C10-1564-B9A5-F8E172EEF124}"/>
              </a:ext>
            </a:extLst>
          </p:cNvPr>
          <p:cNvSpPr/>
          <p:nvPr/>
        </p:nvSpPr>
        <p:spPr>
          <a:xfrm>
            <a:off x="2029847" y="4362359"/>
            <a:ext cx="112734" cy="1127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F78DEC-149F-5C2D-D5A6-482EFB362F0E}"/>
              </a:ext>
            </a:extLst>
          </p:cNvPr>
          <p:cNvSpPr/>
          <p:nvPr/>
        </p:nvSpPr>
        <p:spPr>
          <a:xfrm>
            <a:off x="3466375" y="4362359"/>
            <a:ext cx="112734" cy="112734"/>
          </a:xfrm>
          <a:prstGeom prst="ellipse">
            <a:avLst/>
          </a:prstGeom>
          <a:solidFill>
            <a:srgbClr val="0B49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50619-E178-5D27-1731-E970B1E72D69}"/>
              </a:ext>
            </a:extLst>
          </p:cNvPr>
          <p:cNvSpPr txBox="1"/>
          <p:nvPr/>
        </p:nvSpPr>
        <p:spPr>
          <a:xfrm>
            <a:off x="1569512" y="5010411"/>
            <a:ext cx="905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pie chart of the launch site </a:t>
            </a:r>
            <a:r>
              <a:rPr lang="fr-FR" dirty="0" err="1">
                <a:latin typeface="Abadi" panose="020B0604020104020204" pitchFamily="34" charset="0"/>
              </a:rPr>
              <a:t>with</a:t>
            </a:r>
            <a:r>
              <a:rPr lang="fr-FR" dirty="0">
                <a:latin typeface="Abadi" panose="020B0604020104020204" pitchFamily="34" charset="0"/>
              </a:rPr>
              <a:t> the best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landing ratio </a:t>
            </a:r>
            <a:r>
              <a:rPr lang="fr-FR" dirty="0" err="1">
                <a:latin typeface="Abadi" panose="020B0604020104020204" pitchFamily="34" charset="0"/>
              </a:rPr>
              <a:t>with</a:t>
            </a:r>
            <a:r>
              <a:rPr lang="fr-FR" dirty="0">
                <a:latin typeface="Abadi" panose="020B0604020104020204" pitchFamily="34" charset="0"/>
              </a:rPr>
              <a:t> more </a:t>
            </a:r>
            <a:r>
              <a:rPr lang="fr-FR" dirty="0" err="1">
                <a:latin typeface="Abadi" panose="020B0604020104020204" pitchFamily="34" charset="0"/>
              </a:rPr>
              <a:t>than</a:t>
            </a:r>
            <a:r>
              <a:rPr lang="fr-FR" dirty="0">
                <a:latin typeface="Abadi" panose="020B0604020104020204" pitchFamily="34" charset="0"/>
              </a:rPr>
              <a:t> 75%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landing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Success vs. Booster  Version Category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295D34B-FED7-5DE6-F6BC-B4C86C227168}"/>
              </a:ext>
            </a:extLst>
          </p:cNvPr>
          <p:cNvSpPr txBox="1"/>
          <p:nvPr/>
        </p:nvSpPr>
        <p:spPr>
          <a:xfrm>
            <a:off x="1084275" y="4868926"/>
            <a:ext cx="9767570" cy="145424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Plotly dashboard has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range </a:t>
            </a:r>
            <a:r>
              <a:rPr sz="20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selector. </a:t>
            </a:r>
            <a:r>
              <a:rPr sz="2000" spc="-6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set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0-10000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instead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max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15600.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Class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indicates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 </a:t>
            </a:r>
            <a:r>
              <a:rPr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 and 0 </a:t>
            </a:r>
            <a:r>
              <a:rPr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failure.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also  accounts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category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 color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number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launches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 </a:t>
            </a:r>
            <a:r>
              <a:rPr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point </a:t>
            </a:r>
            <a:r>
              <a:rPr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size.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particular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range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0-6000,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interestingly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there </a:t>
            </a:r>
            <a:r>
              <a:rPr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are two failed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with payloads of </a:t>
            </a:r>
            <a:r>
              <a:rPr sz="20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zero</a:t>
            </a:r>
            <a:r>
              <a:rPr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kg.</a:t>
            </a:r>
            <a:endParaRPr sz="20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C18AB70-1D4A-EAA2-D176-C16DFFF10857}"/>
              </a:ext>
            </a:extLst>
          </p:cNvPr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75E75-BD59-DD0A-0482-5D733DA0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17" y="1433904"/>
            <a:ext cx="4723487" cy="3291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D5D8A-7B62-F42A-D047-F8318D2B0676}"/>
              </a:ext>
            </a:extLst>
          </p:cNvPr>
          <p:cNvSpPr txBox="1"/>
          <p:nvPr/>
        </p:nvSpPr>
        <p:spPr>
          <a:xfrm>
            <a:off x="450937" y="4997885"/>
            <a:ext cx="11160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All models had the same accuracy on the test set at 83.33% accuracy. We could explain that by the small test size at only sample size of 18.</a:t>
            </a:r>
          </a:p>
          <a:p>
            <a:r>
              <a:rPr lang="en-US" dirty="0">
                <a:latin typeface="Abadi" panose="020B0604020104020204" pitchFamily="34" charset="0"/>
              </a:rPr>
              <a:t>It should be noted that the Decision tree model with more than one run produced multiple accuracy scores, it depends on quality of split that the model did.</a:t>
            </a:r>
          </a:p>
          <a:p>
            <a:r>
              <a:rPr lang="en-US" dirty="0">
                <a:latin typeface="Abadi" panose="020B0604020104020204" pitchFamily="34" charset="0"/>
              </a:rPr>
              <a:t>We likely need more data to determine the best model.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0778" y="1384125"/>
            <a:ext cx="11004455" cy="7985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the four models had the same accuracy, precision, recall and F1_score on the test set  , we displayed only one confusion matrix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25A95-70AC-2D4E-5D49-528E5954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68" y="2182659"/>
            <a:ext cx="3495675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80027-E687-41B7-9321-002B54CC6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97" y="1866575"/>
            <a:ext cx="3495675" cy="4560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AFF465-5660-EF08-5674-59387E1997C2}"/>
              </a:ext>
            </a:extLst>
          </p:cNvPr>
          <p:cNvSpPr txBox="1"/>
          <p:nvPr/>
        </p:nvSpPr>
        <p:spPr>
          <a:xfrm>
            <a:off x="576197" y="5098093"/>
            <a:ext cx="5285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The 4 </a:t>
            </a:r>
            <a:r>
              <a:rPr lang="fr-FR" dirty="0" err="1">
                <a:latin typeface="Abadi" panose="020B0604020104020204" pitchFamily="34" charset="0"/>
              </a:rPr>
              <a:t>models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had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missclassify</a:t>
            </a:r>
            <a:r>
              <a:rPr lang="fr-FR" dirty="0">
                <a:latin typeface="Abadi" panose="020B0604020104020204" pitchFamily="34" charset="0"/>
              </a:rPr>
              <a:t> 3 </a:t>
            </a:r>
            <a:r>
              <a:rPr lang="fr-FR" dirty="0" err="1">
                <a:latin typeface="Abadi" panose="020B0604020104020204" pitchFamily="34" charset="0"/>
              </a:rPr>
              <a:t>failed</a:t>
            </a:r>
            <a:r>
              <a:rPr lang="fr-FR" dirty="0">
                <a:latin typeface="Abadi" panose="020B0604020104020204" pitchFamily="34" charset="0"/>
              </a:rPr>
              <a:t> landing as a </a:t>
            </a:r>
            <a:r>
              <a:rPr lang="fr-FR" dirty="0" err="1">
                <a:latin typeface="Abadi" panose="020B0604020104020204" pitchFamily="34" charset="0"/>
              </a:rPr>
              <a:t>success</a:t>
            </a:r>
            <a:r>
              <a:rPr lang="fr-FR" dirty="0">
                <a:latin typeface="Abadi" panose="020B0604020104020204" pitchFamily="34" charset="0"/>
              </a:rPr>
              <a:t> landings and </a:t>
            </a:r>
            <a:r>
              <a:rPr lang="fr-FR" dirty="0" err="1">
                <a:latin typeface="Abadi" panose="020B0604020104020204" pitchFamily="34" charset="0"/>
              </a:rPr>
              <a:t>they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classified</a:t>
            </a:r>
            <a:r>
              <a:rPr lang="fr-FR" dirty="0">
                <a:latin typeface="Abadi" panose="020B0604020104020204" pitchFamily="34" charset="0"/>
              </a:rPr>
              <a:t> the </a:t>
            </a:r>
            <a:r>
              <a:rPr lang="fr-FR" dirty="0" err="1">
                <a:latin typeface="Abadi" panose="020B0604020104020204" pitchFamily="34" charset="0"/>
              </a:rPr>
              <a:t>rest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successfuly</a:t>
            </a:r>
            <a:endParaRPr lang="fr-FR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6"/>
            <a:ext cx="10966877" cy="493838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task: to develop a machine learning model for Space Y who wants to bid against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of model is to predict when Stage 1 will successfully land to save ~$100 million USD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data from a public SpaceX API and web scraping SpaceX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data labels and stored data into a DB2 SQL database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dashboard for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machine learning model with an accuracy of 83%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use this model to predict with relatively high accuracy whether a  launch will have a successful Stage 1 landing before launch to determine whether the launch  should be made or not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possible more data should be collected to better determine the best machine learning model  and improve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1533845"/>
            <a:ext cx="10515600" cy="11216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files used in this presentation could be found by checking this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hlinkClick r:id="rId4"/>
              </a:rPr>
              <a:t>https://github.com/ZakariaElbe1/IBM-Capstone-Project-DSC/tree/master</a:t>
            </a:r>
            <a:endParaRPr lang="en-US" sz="2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6565D-66A4-4D44-B6EA-873A3B876FC4}"/>
              </a:ext>
            </a:extLst>
          </p:cNvPr>
          <p:cNvSpPr txBox="1"/>
          <p:nvPr/>
        </p:nvSpPr>
        <p:spPr>
          <a:xfrm>
            <a:off x="770011" y="4202483"/>
            <a:ext cx="9983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  <a:latin typeface="Abadi" panose="020B0604020104020204" pitchFamily="34" charset="0"/>
              </a:rPr>
              <a:t>And </a:t>
            </a:r>
            <a:r>
              <a:rPr lang="fr-FR" sz="2800" dirty="0" err="1">
                <a:solidFill>
                  <a:srgbClr val="FF0000"/>
                </a:solidFill>
                <a:latin typeface="Abadi" panose="020B0604020104020204" pitchFamily="34" charset="0"/>
              </a:rPr>
              <a:t>finally</a:t>
            </a:r>
            <a:r>
              <a:rPr lang="fr-FR" sz="2800" dirty="0">
                <a:solidFill>
                  <a:srgbClr val="FF0000"/>
                </a:solidFill>
                <a:latin typeface="Abadi" panose="020B0604020104020204" pitchFamily="34" charset="0"/>
              </a:rPr>
              <a:t> i </a:t>
            </a:r>
            <a:r>
              <a:rPr lang="fr-FR" sz="2800" dirty="0" err="1">
                <a:solidFill>
                  <a:srgbClr val="FF0000"/>
                </a:solidFill>
                <a:latin typeface="Abadi" panose="020B0604020104020204" pitchFamily="34" charset="0"/>
              </a:rPr>
              <a:t>want</a:t>
            </a:r>
            <a:r>
              <a:rPr lang="fr-FR" sz="2800" dirty="0">
                <a:solidFill>
                  <a:srgbClr val="FF0000"/>
                </a:solidFill>
                <a:latin typeface="Abadi" panose="020B0604020104020204" pitchFamily="34" charset="0"/>
              </a:rPr>
              <a:t> to </a:t>
            </a:r>
            <a:r>
              <a:rPr lang="fr-FR" sz="2800" dirty="0" err="1">
                <a:solidFill>
                  <a:srgbClr val="FF0000"/>
                </a:solidFill>
                <a:latin typeface="Abadi" panose="020B0604020104020204" pitchFamily="34" charset="0"/>
              </a:rPr>
              <a:t>thank</a:t>
            </a:r>
            <a:r>
              <a:rPr lang="fr-FR" sz="2800" dirty="0">
                <a:solidFill>
                  <a:srgbClr val="FF0000"/>
                </a:solidFill>
                <a:latin typeface="Abadi" panose="020B0604020104020204" pitchFamily="34" charset="0"/>
              </a:rPr>
              <a:t> all the </a:t>
            </a:r>
            <a:r>
              <a:rPr lang="fr-FR" sz="2800" dirty="0" err="1">
                <a:solidFill>
                  <a:srgbClr val="FF0000"/>
                </a:solidFill>
                <a:latin typeface="Abadi" panose="020B0604020104020204" pitchFamily="34" charset="0"/>
              </a:rPr>
              <a:t>instrutors</a:t>
            </a:r>
            <a:r>
              <a:rPr lang="fr-FR" sz="2800" dirty="0">
                <a:solidFill>
                  <a:srgbClr val="FF0000"/>
                </a:solidFill>
                <a:latin typeface="Abadi" panose="020B0604020104020204" pitchFamily="34" charset="0"/>
              </a:rPr>
              <a:t>, coursera platform and all of </a:t>
            </a:r>
            <a:r>
              <a:rPr lang="fr-FR" sz="2800" dirty="0" err="1">
                <a:solidFill>
                  <a:srgbClr val="FF0000"/>
                </a:solidFill>
                <a:latin typeface="Abadi" panose="020B0604020104020204" pitchFamily="34" charset="0"/>
              </a:rPr>
              <a:t>you</a:t>
            </a:r>
            <a:r>
              <a:rPr lang="fr-FR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fr-FR" sz="2800" dirty="0" err="1">
                <a:solidFill>
                  <a:srgbClr val="FF0000"/>
                </a:solidFill>
                <a:latin typeface="Abadi" panose="020B0604020104020204" pitchFamily="34" charset="0"/>
              </a:rPr>
              <a:t>guys</a:t>
            </a:r>
            <a:r>
              <a:rPr lang="fr-FR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515600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Combining data from SpaceX public API and SpaceX Wikipedia page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Classifying landings as success and failure landing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Tuning models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find the best parameters for every model chosen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Data collection process involved a combination of API requests from Space X public API and web  scraping data from a table in Space X’s Wikipedia entry.</a:t>
            </a:r>
          </a:p>
          <a:p>
            <a:pPr marL="0" indent="0">
              <a:buNone/>
            </a:pPr>
            <a:r>
              <a:rPr lang="en-US" sz="2000" dirty="0"/>
              <a:t>The features extracted using the methods below are: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i="1" dirty="0"/>
              <a:t>Data Columns founded by Space X API :</a:t>
            </a:r>
          </a:p>
          <a:p>
            <a:pPr marL="0" indent="0">
              <a:buNone/>
            </a:pPr>
            <a:r>
              <a:rPr lang="en-US" sz="2000" dirty="0" err="1"/>
              <a:t>FlightNumber</a:t>
            </a:r>
            <a:r>
              <a:rPr lang="en-US" sz="2000" dirty="0"/>
              <a:t>, Date, </a:t>
            </a:r>
            <a:r>
              <a:rPr lang="en-US" sz="2000" dirty="0" err="1"/>
              <a:t>BoosterVersion</a:t>
            </a:r>
            <a:r>
              <a:rPr lang="en-US" sz="2000" dirty="0"/>
              <a:t>, </a:t>
            </a:r>
            <a:r>
              <a:rPr lang="en-US" sz="2000" dirty="0" err="1"/>
              <a:t>PayloadMass</a:t>
            </a:r>
            <a:r>
              <a:rPr lang="en-US" sz="2000" dirty="0"/>
              <a:t>, Orbit, </a:t>
            </a:r>
            <a:r>
              <a:rPr lang="en-US" sz="2000" dirty="0" err="1"/>
              <a:t>LaunchSite</a:t>
            </a:r>
            <a:r>
              <a:rPr lang="en-US" sz="2000" dirty="0"/>
              <a:t>, Outcome, Flights, </a:t>
            </a:r>
            <a:r>
              <a:rPr lang="en-US" sz="2000" dirty="0" err="1"/>
              <a:t>GridFins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Reused, Legs, </a:t>
            </a:r>
            <a:r>
              <a:rPr lang="en-US" sz="2000" dirty="0" err="1"/>
              <a:t>LandingPad</a:t>
            </a:r>
            <a:r>
              <a:rPr lang="en-US" sz="2000" dirty="0"/>
              <a:t>, Block, </a:t>
            </a:r>
            <a:r>
              <a:rPr lang="en-US" sz="2000" dirty="0" err="1"/>
              <a:t>ReusedCount</a:t>
            </a:r>
            <a:r>
              <a:rPr lang="en-US" sz="2000" dirty="0"/>
              <a:t>, Serial, Longitude, Latitude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i="1" dirty="0"/>
              <a:t>Data Columns founded by web scraping the Wikipedia </a:t>
            </a:r>
            <a:r>
              <a:rPr lang="en-US" sz="2000" b="1" i="1" dirty="0" err="1"/>
              <a:t>Sapce</a:t>
            </a:r>
            <a:r>
              <a:rPr lang="en-US" sz="2000" b="1" i="1" dirty="0"/>
              <a:t> X page:</a:t>
            </a:r>
          </a:p>
          <a:p>
            <a:pPr marL="0" indent="0">
              <a:buNone/>
            </a:pPr>
            <a:r>
              <a:rPr lang="en-US" sz="2000" dirty="0"/>
              <a:t>Flight No., Launch site, Payload, </a:t>
            </a:r>
            <a:r>
              <a:rPr lang="en-US" sz="2000" dirty="0" err="1"/>
              <a:t>PayloadMass</a:t>
            </a:r>
            <a:r>
              <a:rPr lang="en-US" sz="2000" dirty="0"/>
              <a:t>, Orbit, Customer, Launch outcome, Version  Booster,     Booster landing, Date,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Spacex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API 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787B2FE8-8F65-E4BA-9361-5A95727C7EE1}"/>
              </a:ext>
            </a:extLst>
          </p:cNvPr>
          <p:cNvGrpSpPr/>
          <p:nvPr/>
        </p:nvGrpSpPr>
        <p:grpSpPr>
          <a:xfrm>
            <a:off x="1339742" y="1650999"/>
            <a:ext cx="1851660" cy="1143000"/>
            <a:chOff x="4782311" y="1478280"/>
            <a:chExt cx="1851660" cy="1143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9C24EEE7-962C-8F07-13B2-7B9367AFAF89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E7B72D4B-FD12-6193-473E-E659BBEC35FD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FB8EE1ED-2745-7C40-8443-93A81521D334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ADD32AB4-5F67-A48A-789A-94B655D5BE5E}"/>
              </a:ext>
            </a:extLst>
          </p:cNvPr>
          <p:cNvSpPr txBox="1"/>
          <p:nvPr/>
        </p:nvSpPr>
        <p:spPr>
          <a:xfrm>
            <a:off x="1573296" y="1938780"/>
            <a:ext cx="1327150" cy="4497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Request </a:t>
            </a:r>
            <a:r>
              <a:rPr sz="1400" b="1" i="1" spc="-1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(Space</a:t>
            </a:r>
            <a:r>
              <a:rPr sz="1400" b="1" i="1" spc="-24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X  APIs)</a:t>
            </a:r>
            <a:endParaRPr sz="1400" b="1" i="1" dirty="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17" name="object 13">
            <a:extLst>
              <a:ext uri="{FF2B5EF4-FFF2-40B4-BE49-F238E27FC236}">
                <a16:creationId xmlns:a16="http://schemas.microsoft.com/office/drawing/2014/main" id="{6CE9A789-2999-6223-E1FB-DF358792ACE6}"/>
              </a:ext>
            </a:extLst>
          </p:cNvPr>
          <p:cNvGrpSpPr/>
          <p:nvPr/>
        </p:nvGrpSpPr>
        <p:grpSpPr>
          <a:xfrm>
            <a:off x="3656056" y="1655663"/>
            <a:ext cx="1851660" cy="1147572"/>
            <a:chOff x="4782311" y="2807207"/>
            <a:chExt cx="1851660" cy="114757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792B04AE-00EF-814C-9695-7BA2C38BDE1B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2545F5E0-EB6E-CA11-8F6F-21F81EB43220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AAA1D535-0412-6AD1-22E2-277D22C5EDEC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23" name="object 19">
            <a:extLst>
              <a:ext uri="{FF2B5EF4-FFF2-40B4-BE49-F238E27FC236}">
                <a16:creationId xmlns:a16="http://schemas.microsoft.com/office/drawing/2014/main" id="{1284803D-FFFB-53DB-1BC4-6C53B4F2A658}"/>
              </a:ext>
            </a:extLst>
          </p:cNvPr>
          <p:cNvSpPr txBox="1"/>
          <p:nvPr/>
        </p:nvSpPr>
        <p:spPr>
          <a:xfrm>
            <a:off x="3889610" y="1735039"/>
            <a:ext cx="1332865" cy="8248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.JSON </a:t>
            </a:r>
            <a:r>
              <a:rPr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file </a:t>
            </a:r>
            <a:r>
              <a:rPr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+  </a:t>
            </a:r>
            <a:r>
              <a:rPr sz="1400" b="1" i="1" spc="-1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Lists(Launch</a:t>
            </a:r>
            <a:r>
              <a:rPr sz="1400" b="1" i="1" spc="-1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400" b="1" i="1" spc="-1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Site,  </a:t>
            </a:r>
            <a:r>
              <a:rPr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Booster </a:t>
            </a:r>
            <a:r>
              <a:rPr sz="1400" b="1" i="1" spc="-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Version,  </a:t>
            </a:r>
            <a:r>
              <a:rPr sz="1400" b="1" i="1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Payload</a:t>
            </a:r>
            <a:r>
              <a:rPr sz="1400" b="1" i="1" spc="-7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400" b="1" i="1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Data)</a:t>
            </a:r>
            <a:endParaRPr sz="1400" b="1" i="1" dirty="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9B2B4CFF-6286-CB60-6E99-919DB84EB17F}"/>
              </a:ext>
            </a:extLst>
          </p:cNvPr>
          <p:cNvGrpSpPr/>
          <p:nvPr/>
        </p:nvGrpSpPr>
        <p:grpSpPr>
          <a:xfrm>
            <a:off x="5969569" y="1697057"/>
            <a:ext cx="1851660" cy="1141476"/>
            <a:chOff x="4782311" y="4137659"/>
            <a:chExt cx="1851660" cy="11414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F6BF3F0A-D87D-E591-55B3-B83152DADD75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79D3DDE2-ADEA-052D-6E75-5D1D8B6CCE03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9862C87D-1C7B-D191-4B34-4914D5746254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30" name="object 26">
            <a:extLst>
              <a:ext uri="{FF2B5EF4-FFF2-40B4-BE49-F238E27FC236}">
                <a16:creationId xmlns:a16="http://schemas.microsoft.com/office/drawing/2014/main" id="{0EC318E6-5823-76F4-437B-DBAAAF6FA410}"/>
              </a:ext>
            </a:extLst>
          </p:cNvPr>
          <p:cNvSpPr txBox="1"/>
          <p:nvPr/>
        </p:nvSpPr>
        <p:spPr>
          <a:xfrm>
            <a:off x="6165023" y="1880318"/>
            <a:ext cx="1403985" cy="617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400" b="1" i="1" spc="-1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Json_normalize</a:t>
            </a:r>
            <a:r>
              <a:rPr sz="1400" b="1" i="1" spc="-17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400" b="1" i="1" spc="-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to  </a:t>
            </a:r>
            <a:r>
              <a:rPr sz="1400" b="1" i="1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DataFrame data  from</a:t>
            </a:r>
            <a:r>
              <a:rPr sz="1400" b="1" i="1" spc="-4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JSON</a:t>
            </a:r>
            <a:endParaRPr sz="1400" b="1" i="1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31" name="object 27">
            <a:extLst>
              <a:ext uri="{FF2B5EF4-FFF2-40B4-BE49-F238E27FC236}">
                <a16:creationId xmlns:a16="http://schemas.microsoft.com/office/drawing/2014/main" id="{10BDF009-E297-CC6F-F6F5-804977792DE4}"/>
              </a:ext>
            </a:extLst>
          </p:cNvPr>
          <p:cNvGrpSpPr/>
          <p:nvPr/>
        </p:nvGrpSpPr>
        <p:grpSpPr>
          <a:xfrm>
            <a:off x="3677392" y="4779443"/>
            <a:ext cx="1859280" cy="1141476"/>
            <a:chOff x="7139940" y="4137659"/>
            <a:chExt cx="1859280" cy="11414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B08BDE08-1E96-9A47-7D84-79858B68FB57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676D9F1B-55EE-7FE0-5A4B-FC2F7CC2664E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4F29CF79-76C6-541A-F54B-8938BB298E96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37" name="object 33">
            <a:extLst>
              <a:ext uri="{FF2B5EF4-FFF2-40B4-BE49-F238E27FC236}">
                <a16:creationId xmlns:a16="http://schemas.microsoft.com/office/drawing/2014/main" id="{4DBA1567-38EE-3185-7D5D-D88DB8A26D0F}"/>
              </a:ext>
            </a:extLst>
          </p:cNvPr>
          <p:cNvSpPr txBox="1"/>
          <p:nvPr/>
        </p:nvSpPr>
        <p:spPr>
          <a:xfrm>
            <a:off x="3838173" y="5067226"/>
            <a:ext cx="1483995" cy="446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Dictionary</a:t>
            </a:r>
            <a:r>
              <a:rPr sz="1400" b="1" i="1" spc="-9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400" b="1" i="1" spc="-2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relevant  </a:t>
            </a:r>
            <a:r>
              <a:rPr sz="1400" b="1" i="1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data</a:t>
            </a:r>
            <a:endParaRPr sz="1400" b="1" i="1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38" name="object 34">
            <a:extLst>
              <a:ext uri="{FF2B5EF4-FFF2-40B4-BE49-F238E27FC236}">
                <a16:creationId xmlns:a16="http://schemas.microsoft.com/office/drawing/2014/main" id="{6CCD3180-4CC5-220F-A2EB-8D8946E5D13E}"/>
              </a:ext>
            </a:extLst>
          </p:cNvPr>
          <p:cNvGrpSpPr/>
          <p:nvPr/>
        </p:nvGrpSpPr>
        <p:grpSpPr>
          <a:xfrm>
            <a:off x="5983468" y="4776822"/>
            <a:ext cx="1959023" cy="1143000"/>
            <a:chOff x="7139940" y="2807207"/>
            <a:chExt cx="1868423" cy="1143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E7B0807C-AB42-63D3-45DD-E8EBFF31D7E1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DD521B3B-AD90-44DD-73A4-F56274F1ECB8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6939606-F343-7C24-F5F4-CB1A98D375E9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44" name="object 40">
            <a:extLst>
              <a:ext uri="{FF2B5EF4-FFF2-40B4-BE49-F238E27FC236}">
                <a16:creationId xmlns:a16="http://schemas.microsoft.com/office/drawing/2014/main" id="{457060D5-2A84-16B2-2DCB-4A046F3867CF}"/>
              </a:ext>
            </a:extLst>
          </p:cNvPr>
          <p:cNvSpPr txBox="1"/>
          <p:nvPr/>
        </p:nvSpPr>
        <p:spPr>
          <a:xfrm>
            <a:off x="6135107" y="5065620"/>
            <a:ext cx="1442362" cy="4497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Cast </a:t>
            </a:r>
            <a:r>
              <a:rPr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dictionary</a:t>
            </a:r>
            <a:r>
              <a:rPr sz="1400" b="1" i="1" spc="-25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400" b="1" i="1" spc="-1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a  </a:t>
            </a:r>
            <a:r>
              <a:rPr sz="1400" b="1" i="1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DataFrame</a:t>
            </a:r>
            <a:endParaRPr sz="1400" b="1" i="1" dirty="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45" name="object 41">
            <a:extLst>
              <a:ext uri="{FF2B5EF4-FFF2-40B4-BE49-F238E27FC236}">
                <a16:creationId xmlns:a16="http://schemas.microsoft.com/office/drawing/2014/main" id="{93EC302A-D57E-BAA2-AB06-A3BED24AF228}"/>
              </a:ext>
            </a:extLst>
          </p:cNvPr>
          <p:cNvGrpSpPr/>
          <p:nvPr/>
        </p:nvGrpSpPr>
        <p:grpSpPr>
          <a:xfrm>
            <a:off x="8702839" y="3250571"/>
            <a:ext cx="1894677" cy="1239606"/>
            <a:chOff x="7139940" y="1478280"/>
            <a:chExt cx="1851659" cy="1143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52E66647-6B25-E0A6-6EA5-319E6DE9068B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F01775A1-E9D6-0616-4F85-953F9C7B7BD4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72F03E50-CCBC-E9EF-D837-7F41110CE436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51" name="object 47">
            <a:extLst>
              <a:ext uri="{FF2B5EF4-FFF2-40B4-BE49-F238E27FC236}">
                <a16:creationId xmlns:a16="http://schemas.microsoft.com/office/drawing/2014/main" id="{4F147BD7-7CB2-E91C-BFDD-ADE88D6FA34A}"/>
              </a:ext>
            </a:extLst>
          </p:cNvPr>
          <p:cNvSpPr txBox="1">
            <a:spLocks/>
          </p:cNvSpPr>
          <p:nvPr/>
        </p:nvSpPr>
        <p:spPr>
          <a:xfrm>
            <a:off x="8928070" y="3472912"/>
            <a:ext cx="1405414" cy="682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400" b="1" i="1" spc="-5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Filter </a:t>
            </a:r>
            <a:r>
              <a:rPr lang="en-US" sz="1400" b="1" i="1" spc="-1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data to</a:t>
            </a:r>
            <a:r>
              <a:rPr lang="en-US" sz="1400" b="1" i="1" spc="-204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400" b="1" i="1" spc="-5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only  </a:t>
            </a:r>
            <a:r>
              <a:rPr lang="en-US" sz="1400" b="1" i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include </a:t>
            </a:r>
            <a:r>
              <a:rPr lang="en-US" sz="1400" b="1" i="1" spc="-2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Falcon </a:t>
            </a:r>
            <a:r>
              <a:rPr lang="en-US" sz="1400" b="1" i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9  launches</a:t>
            </a:r>
            <a:endParaRPr lang="en-US" sz="1400" b="1" i="1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52" name="object 48">
            <a:extLst>
              <a:ext uri="{FF2B5EF4-FFF2-40B4-BE49-F238E27FC236}">
                <a16:creationId xmlns:a16="http://schemas.microsoft.com/office/drawing/2014/main" id="{3DF1CC12-326E-7F12-7AAE-09C2998536B7}"/>
              </a:ext>
            </a:extLst>
          </p:cNvPr>
          <p:cNvGrpSpPr/>
          <p:nvPr/>
        </p:nvGrpSpPr>
        <p:grpSpPr>
          <a:xfrm>
            <a:off x="1361554" y="4759631"/>
            <a:ext cx="1894839" cy="1143000"/>
            <a:chOff x="9496043" y="1478280"/>
            <a:chExt cx="1894839" cy="1143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7A8CBADA-7BED-FB9C-1D43-04613E80B17E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EF2E2431-885B-41E9-9FB4-80A62801D960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D81F1B87-7BF3-C259-5D65-2434A97854FB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56" name="object 52">
            <a:extLst>
              <a:ext uri="{FF2B5EF4-FFF2-40B4-BE49-F238E27FC236}">
                <a16:creationId xmlns:a16="http://schemas.microsoft.com/office/drawing/2014/main" id="{41095B70-6973-BEB8-EF5F-F6E4289F30A9}"/>
              </a:ext>
            </a:extLst>
          </p:cNvPr>
          <p:cNvSpPr txBox="1"/>
          <p:nvPr/>
        </p:nvSpPr>
        <p:spPr>
          <a:xfrm>
            <a:off x="1505827" y="4942256"/>
            <a:ext cx="1539240" cy="621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400" b="1" i="1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Imputate </a:t>
            </a:r>
            <a:r>
              <a:rPr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missing  </a:t>
            </a:r>
            <a:r>
              <a:rPr sz="1400" b="1" i="1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PayloadMass</a:t>
            </a:r>
            <a:r>
              <a:rPr sz="1400" b="1" i="1" spc="-16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values  with</a:t>
            </a:r>
            <a:r>
              <a:rPr sz="1400" b="1" i="1" spc="-3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mean</a:t>
            </a:r>
            <a:endParaRPr sz="1400" b="1" i="1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F191E76-9F41-E762-3736-6EC2BF390AAC}"/>
              </a:ext>
            </a:extLst>
          </p:cNvPr>
          <p:cNvSpPr/>
          <p:nvPr/>
        </p:nvSpPr>
        <p:spPr>
          <a:xfrm>
            <a:off x="3213213" y="2091225"/>
            <a:ext cx="433698" cy="29334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DA4D246-51F2-2BAA-ABEC-174D7EC03B0E}"/>
              </a:ext>
            </a:extLst>
          </p:cNvPr>
          <p:cNvSpPr/>
          <p:nvPr/>
        </p:nvSpPr>
        <p:spPr>
          <a:xfrm>
            <a:off x="5533079" y="2098780"/>
            <a:ext cx="433698" cy="29334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00839AE8-4F73-F913-FEE4-B3FA4C52F2E3}"/>
              </a:ext>
            </a:extLst>
          </p:cNvPr>
          <p:cNvSpPr/>
          <p:nvPr/>
        </p:nvSpPr>
        <p:spPr>
          <a:xfrm rot="10800000">
            <a:off x="3213213" y="5201651"/>
            <a:ext cx="433698" cy="29334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C4BC96D0-F8E8-82AA-4730-C7AB8008A56D}"/>
              </a:ext>
            </a:extLst>
          </p:cNvPr>
          <p:cNvSpPr/>
          <p:nvPr/>
        </p:nvSpPr>
        <p:spPr>
          <a:xfrm rot="10800000">
            <a:off x="5533079" y="5201651"/>
            <a:ext cx="433698" cy="29334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Arrow: Bent 67">
            <a:extLst>
              <a:ext uri="{FF2B5EF4-FFF2-40B4-BE49-F238E27FC236}">
                <a16:creationId xmlns:a16="http://schemas.microsoft.com/office/drawing/2014/main" id="{1EDBC1AF-828B-2A46-87DE-54579A943073}"/>
              </a:ext>
            </a:extLst>
          </p:cNvPr>
          <p:cNvSpPr/>
          <p:nvPr/>
        </p:nvSpPr>
        <p:spPr>
          <a:xfrm rot="5400000">
            <a:off x="8502125" y="1852544"/>
            <a:ext cx="830583" cy="1426720"/>
          </a:xfrm>
          <a:prstGeom prst="bentArrow">
            <a:avLst>
              <a:gd name="adj1" fmla="val 25000"/>
              <a:gd name="adj2" fmla="val 24246"/>
              <a:gd name="adj3" fmla="val 25000"/>
              <a:gd name="adj4" fmla="val 4375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0" name="Arrow: Bent 69">
            <a:extLst>
              <a:ext uri="{FF2B5EF4-FFF2-40B4-BE49-F238E27FC236}">
                <a16:creationId xmlns:a16="http://schemas.microsoft.com/office/drawing/2014/main" id="{C5E47D87-1290-FCD5-A6D5-CB71DA415B9F}"/>
              </a:ext>
            </a:extLst>
          </p:cNvPr>
          <p:cNvSpPr/>
          <p:nvPr/>
        </p:nvSpPr>
        <p:spPr>
          <a:xfrm rot="10800000">
            <a:off x="8204054" y="4644188"/>
            <a:ext cx="1426722" cy="919648"/>
          </a:xfrm>
          <a:prstGeom prst="bentArrow">
            <a:avLst>
              <a:gd name="adj1" fmla="val 25000"/>
              <a:gd name="adj2" fmla="val 24246"/>
              <a:gd name="adj3" fmla="val 25000"/>
              <a:gd name="adj4" fmla="val 437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A4B1A8-0204-2A1A-E854-8CD76D4927F2}"/>
              </a:ext>
            </a:extLst>
          </p:cNvPr>
          <p:cNvSpPr txBox="1"/>
          <p:nvPr/>
        </p:nvSpPr>
        <p:spPr>
          <a:xfrm>
            <a:off x="1446422" y="3125936"/>
            <a:ext cx="6374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Data Collection – </a:t>
            </a:r>
            <a:r>
              <a:rPr lang="fr-FR" dirty="0" err="1"/>
              <a:t>Spacex</a:t>
            </a:r>
            <a:r>
              <a:rPr lang="fr-FR" dirty="0"/>
              <a:t> API GitHub url :</a:t>
            </a:r>
          </a:p>
          <a:p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https://github.com/ZakariaElbe1/IBM-Capstone-Project-DSC/blob/master/data%20collection%20using%20APIs%20and%20Webscraping/1-spacex-data-collection-api.ipynb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78641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787B2FE8-8F65-E4BA-9361-5A95727C7EE1}"/>
              </a:ext>
            </a:extLst>
          </p:cNvPr>
          <p:cNvGrpSpPr/>
          <p:nvPr/>
        </p:nvGrpSpPr>
        <p:grpSpPr>
          <a:xfrm>
            <a:off x="1339742" y="1650999"/>
            <a:ext cx="1851660" cy="1143000"/>
            <a:chOff x="4782311" y="1478280"/>
            <a:chExt cx="1851660" cy="1143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9C24EEE7-962C-8F07-13B2-7B9367AFAF89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E7B72D4B-FD12-6193-473E-E659BBEC35FD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FB8EE1ED-2745-7C40-8443-93A81521D334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ADD32AB4-5F67-A48A-789A-94B655D5BE5E}"/>
              </a:ext>
            </a:extLst>
          </p:cNvPr>
          <p:cNvSpPr txBox="1"/>
          <p:nvPr/>
        </p:nvSpPr>
        <p:spPr>
          <a:xfrm>
            <a:off x="1382890" y="1945205"/>
            <a:ext cx="1772411" cy="446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lang="fr-FR" sz="1400" b="1" i="1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Requests</a:t>
            </a:r>
            <a:r>
              <a:rPr lang="fr-FR"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400" b="1" i="1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get</a:t>
            </a:r>
            <a:r>
              <a:rPr lang="fr-FR"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400" b="1" i="1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Wikipedia</a:t>
            </a:r>
            <a:r>
              <a:rPr lang="fr-FR"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page html</a:t>
            </a:r>
          </a:p>
        </p:txBody>
      </p:sp>
      <p:grpSp>
        <p:nvGrpSpPr>
          <p:cNvPr id="17" name="object 13">
            <a:extLst>
              <a:ext uri="{FF2B5EF4-FFF2-40B4-BE49-F238E27FC236}">
                <a16:creationId xmlns:a16="http://schemas.microsoft.com/office/drawing/2014/main" id="{6CE9A789-2999-6223-E1FB-DF358792ACE6}"/>
              </a:ext>
            </a:extLst>
          </p:cNvPr>
          <p:cNvGrpSpPr/>
          <p:nvPr/>
        </p:nvGrpSpPr>
        <p:grpSpPr>
          <a:xfrm>
            <a:off x="3656056" y="1655663"/>
            <a:ext cx="1851660" cy="1147572"/>
            <a:chOff x="4782311" y="2807207"/>
            <a:chExt cx="1851660" cy="114757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792B04AE-00EF-814C-9695-7BA2C38BDE1B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2545F5E0-EB6E-CA11-8F6F-21F81EB43220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AAA1D535-0412-6AD1-22E2-277D22C5EDEC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23" name="object 19">
            <a:extLst>
              <a:ext uri="{FF2B5EF4-FFF2-40B4-BE49-F238E27FC236}">
                <a16:creationId xmlns:a16="http://schemas.microsoft.com/office/drawing/2014/main" id="{1284803D-FFFB-53DB-1BC4-6C53B4F2A658}"/>
              </a:ext>
            </a:extLst>
          </p:cNvPr>
          <p:cNvSpPr txBox="1"/>
          <p:nvPr/>
        </p:nvSpPr>
        <p:spPr>
          <a:xfrm>
            <a:off x="3889610" y="1871652"/>
            <a:ext cx="1332865" cy="6651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BeautifulSoup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from bs4 </a:t>
            </a:r>
          </a:p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Html5lib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parser</a:t>
            </a:r>
            <a:endParaRPr sz="1400" b="1" i="1" dirty="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9B2B4CFF-6286-CB60-6E99-919DB84EB17F}"/>
              </a:ext>
            </a:extLst>
          </p:cNvPr>
          <p:cNvGrpSpPr/>
          <p:nvPr/>
        </p:nvGrpSpPr>
        <p:grpSpPr>
          <a:xfrm>
            <a:off x="5969569" y="1697057"/>
            <a:ext cx="1851660" cy="1141476"/>
            <a:chOff x="4782311" y="4137659"/>
            <a:chExt cx="1851660" cy="11414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F6BF3F0A-D87D-E591-55B3-B83152DADD75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79D3DDE2-ADEA-052D-6E75-5D1D8B6CCE03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9862C87D-1C7B-D191-4B34-4914D5746254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30" name="object 26">
            <a:extLst>
              <a:ext uri="{FF2B5EF4-FFF2-40B4-BE49-F238E27FC236}">
                <a16:creationId xmlns:a16="http://schemas.microsoft.com/office/drawing/2014/main" id="{0EC318E6-5823-76F4-437B-DBAAAF6FA410}"/>
              </a:ext>
            </a:extLst>
          </p:cNvPr>
          <p:cNvSpPr txBox="1"/>
          <p:nvPr/>
        </p:nvSpPr>
        <p:spPr>
          <a:xfrm>
            <a:off x="6165023" y="1880318"/>
            <a:ext cx="1403985" cy="617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lang="fr-FR" sz="1400" b="1" i="1" dirty="0" err="1">
                <a:solidFill>
                  <a:srgbClr val="F2F4F8"/>
                </a:solidFill>
                <a:latin typeface="Abadi" panose="020B0604020104020204" pitchFamily="34" charset="0"/>
                <a:cs typeface="Carlito"/>
              </a:rPr>
              <a:t>Find</a:t>
            </a:r>
            <a:r>
              <a:rPr lang="fr-FR" sz="1400" b="1" i="1" dirty="0">
                <a:solidFill>
                  <a:srgbClr val="F2F4F8"/>
                </a:solidFill>
                <a:latin typeface="Abadi" panose="020B0604020104020204" pitchFamily="34" charset="0"/>
                <a:cs typeface="Carlito"/>
              </a:rPr>
              <a:t> launchs info html table , headers,…</a:t>
            </a:r>
            <a:endParaRPr sz="1400" b="1" i="1" dirty="0">
              <a:solidFill>
                <a:srgbClr val="F2F4F8"/>
              </a:solidFill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31" name="object 27">
            <a:extLst>
              <a:ext uri="{FF2B5EF4-FFF2-40B4-BE49-F238E27FC236}">
                <a16:creationId xmlns:a16="http://schemas.microsoft.com/office/drawing/2014/main" id="{10BDF009-E297-CC6F-F6F5-804977792DE4}"/>
              </a:ext>
            </a:extLst>
          </p:cNvPr>
          <p:cNvGrpSpPr/>
          <p:nvPr/>
        </p:nvGrpSpPr>
        <p:grpSpPr>
          <a:xfrm>
            <a:off x="3677392" y="4779443"/>
            <a:ext cx="1859280" cy="1141476"/>
            <a:chOff x="7139940" y="4137659"/>
            <a:chExt cx="1859280" cy="11414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B08BDE08-1E96-9A47-7D84-79858B68FB57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676D9F1B-55EE-7FE0-5A4B-FC2F7CC2664E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4F29CF79-76C6-541A-F54B-8938BB298E96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37" name="object 33">
            <a:extLst>
              <a:ext uri="{FF2B5EF4-FFF2-40B4-BE49-F238E27FC236}">
                <a16:creationId xmlns:a16="http://schemas.microsoft.com/office/drawing/2014/main" id="{4DBA1567-38EE-3185-7D5D-D88DB8A26D0F}"/>
              </a:ext>
            </a:extLst>
          </p:cNvPr>
          <p:cNvSpPr txBox="1"/>
          <p:nvPr/>
        </p:nvSpPr>
        <p:spPr>
          <a:xfrm>
            <a:off x="3778249" y="4817087"/>
            <a:ext cx="1483995" cy="1062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Extract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dictionary’s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data by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iteration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over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every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rable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row</a:t>
            </a:r>
            <a:endParaRPr sz="1400" b="1" i="1" dirty="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38" name="object 34">
            <a:extLst>
              <a:ext uri="{FF2B5EF4-FFF2-40B4-BE49-F238E27FC236}">
                <a16:creationId xmlns:a16="http://schemas.microsoft.com/office/drawing/2014/main" id="{6CCD3180-4CC5-220F-A2EB-8D8946E5D13E}"/>
              </a:ext>
            </a:extLst>
          </p:cNvPr>
          <p:cNvGrpSpPr/>
          <p:nvPr/>
        </p:nvGrpSpPr>
        <p:grpSpPr>
          <a:xfrm>
            <a:off x="5983468" y="4776822"/>
            <a:ext cx="1959023" cy="1143000"/>
            <a:chOff x="7139940" y="2807207"/>
            <a:chExt cx="1868423" cy="1143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E7B0807C-AB42-63D3-45DD-E8EBFF31D7E1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DD521B3B-AD90-44DD-73A4-F56274F1ECB8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6939606-F343-7C24-F5F4-CB1A98D375E9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44" name="object 40">
            <a:extLst>
              <a:ext uri="{FF2B5EF4-FFF2-40B4-BE49-F238E27FC236}">
                <a16:creationId xmlns:a16="http://schemas.microsoft.com/office/drawing/2014/main" id="{457060D5-2A84-16B2-2DCB-4A046F3867CF}"/>
              </a:ext>
            </a:extLst>
          </p:cNvPr>
          <p:cNvSpPr txBox="1"/>
          <p:nvPr/>
        </p:nvSpPr>
        <p:spPr>
          <a:xfrm>
            <a:off x="6009034" y="4869786"/>
            <a:ext cx="1915879" cy="857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</a:rPr>
              <a:t>Collecting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</a:rPr>
              <a:t> info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</a:rPr>
              <a:t>into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</a:rPr>
              <a:t> a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</a:rPr>
              <a:t>dictionnary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</a:rPr>
              <a:t>where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</a:rPr>
              <a:t> keys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</a:rPr>
              <a:t>will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fr-FR" sz="1400" b="1" i="1" dirty="0" err="1">
                <a:solidFill>
                  <a:srgbClr val="FFFFFF"/>
                </a:solidFill>
                <a:latin typeface="Abadi" panose="020B0604020104020204" pitchFamily="34" charset="0"/>
              </a:rPr>
              <a:t>be</a:t>
            </a:r>
            <a:r>
              <a:rPr lang="fr-FR" sz="1400" b="1" i="1" dirty="0">
                <a:solidFill>
                  <a:srgbClr val="FFFFFF"/>
                </a:solidFill>
                <a:latin typeface="Abadi" panose="020B0604020104020204" pitchFamily="34" charset="0"/>
              </a:rPr>
              <a:t>  the </a:t>
            </a:r>
            <a:r>
              <a:rPr lang="fr-FR" sz="1400" b="1" i="1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columns</a:t>
            </a:r>
            <a:r>
              <a:rPr lang="fr-FR" sz="1400" b="1" i="1" spc="-5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fr-FR" sz="1400" b="1" i="1" spc="-5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names</a:t>
            </a:r>
            <a:endParaRPr sz="1400" b="1" i="1" dirty="0">
              <a:latin typeface="Abadi" panose="020B0604020104020204" pitchFamily="34" charset="0"/>
              <a:cs typeface="Carlito"/>
            </a:endParaRPr>
          </a:p>
        </p:txBody>
      </p:sp>
      <p:grpSp>
        <p:nvGrpSpPr>
          <p:cNvPr id="52" name="object 48">
            <a:extLst>
              <a:ext uri="{FF2B5EF4-FFF2-40B4-BE49-F238E27FC236}">
                <a16:creationId xmlns:a16="http://schemas.microsoft.com/office/drawing/2014/main" id="{3DF1CC12-326E-7F12-7AAE-09C2998536B7}"/>
              </a:ext>
            </a:extLst>
          </p:cNvPr>
          <p:cNvGrpSpPr/>
          <p:nvPr/>
        </p:nvGrpSpPr>
        <p:grpSpPr>
          <a:xfrm>
            <a:off x="1361554" y="4759631"/>
            <a:ext cx="1894839" cy="1143000"/>
            <a:chOff x="9496043" y="1478280"/>
            <a:chExt cx="1894839" cy="1143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7A8CBADA-7BED-FB9C-1D43-04613E80B17E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EF2E2431-885B-41E9-9FB4-80A62801D960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D81F1B87-7BF3-C259-5D65-2434A97854FB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400" b="1" i="1">
                <a:latin typeface="Abadi" panose="020B0604020104020204" pitchFamily="34" charset="0"/>
              </a:endParaRPr>
            </a:p>
          </p:txBody>
        </p:sp>
      </p:grpSp>
      <p:sp>
        <p:nvSpPr>
          <p:cNvPr id="56" name="object 52">
            <a:extLst>
              <a:ext uri="{FF2B5EF4-FFF2-40B4-BE49-F238E27FC236}">
                <a16:creationId xmlns:a16="http://schemas.microsoft.com/office/drawing/2014/main" id="{41095B70-6973-BEB8-EF5F-F6E4289F30A9}"/>
              </a:ext>
            </a:extLst>
          </p:cNvPr>
          <p:cNvSpPr txBox="1"/>
          <p:nvPr/>
        </p:nvSpPr>
        <p:spPr>
          <a:xfrm>
            <a:off x="1515763" y="5078445"/>
            <a:ext cx="1539240" cy="4255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lang="fr-FR" sz="1400" b="1" i="1" spc="-20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Dictionnary</a:t>
            </a:r>
            <a:r>
              <a:rPr lang="fr-FR" sz="1400" b="1" i="1" spc="-20" dirty="0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 to pandas </a:t>
            </a:r>
            <a:r>
              <a:rPr lang="fr-FR" sz="1400" b="1" i="1" spc="-20" dirty="0" err="1">
                <a:solidFill>
                  <a:srgbClr val="FFFFFF"/>
                </a:solidFill>
                <a:latin typeface="Abadi" panose="020B0604020104020204" pitchFamily="34" charset="0"/>
                <a:cs typeface="Carlito"/>
              </a:rPr>
              <a:t>DataFrame</a:t>
            </a:r>
            <a:endParaRPr sz="1400" b="1" i="1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F191E76-9F41-E762-3736-6EC2BF390AAC}"/>
              </a:ext>
            </a:extLst>
          </p:cNvPr>
          <p:cNvSpPr/>
          <p:nvPr/>
        </p:nvSpPr>
        <p:spPr>
          <a:xfrm>
            <a:off x="3213213" y="2091225"/>
            <a:ext cx="433698" cy="29334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DA4D246-51F2-2BAA-ABEC-174D7EC03B0E}"/>
              </a:ext>
            </a:extLst>
          </p:cNvPr>
          <p:cNvSpPr/>
          <p:nvPr/>
        </p:nvSpPr>
        <p:spPr>
          <a:xfrm>
            <a:off x="5533079" y="2098780"/>
            <a:ext cx="433698" cy="29334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00839AE8-4F73-F913-FEE4-B3FA4C52F2E3}"/>
              </a:ext>
            </a:extLst>
          </p:cNvPr>
          <p:cNvSpPr/>
          <p:nvPr/>
        </p:nvSpPr>
        <p:spPr>
          <a:xfrm rot="10800000">
            <a:off x="3213213" y="5201651"/>
            <a:ext cx="433698" cy="29334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C4BC96D0-F8E8-82AA-4730-C7AB8008A56D}"/>
              </a:ext>
            </a:extLst>
          </p:cNvPr>
          <p:cNvSpPr/>
          <p:nvPr/>
        </p:nvSpPr>
        <p:spPr>
          <a:xfrm rot="10800000">
            <a:off x="5533079" y="5201651"/>
            <a:ext cx="433698" cy="29334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36CE7E0A-7E6B-91FE-74E4-E4C42A4954C1}"/>
              </a:ext>
            </a:extLst>
          </p:cNvPr>
          <p:cNvSpPr/>
          <p:nvPr/>
        </p:nvSpPr>
        <p:spPr>
          <a:xfrm>
            <a:off x="7911439" y="1975975"/>
            <a:ext cx="2459164" cy="3596311"/>
          </a:xfrm>
          <a:prstGeom prst="curvedLeftArrow">
            <a:avLst>
              <a:gd name="adj1" fmla="val 11543"/>
              <a:gd name="adj2" fmla="val 14757"/>
              <a:gd name="adj3" fmla="val 1481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ECAD9-D143-F171-6FF1-F66BF1B9FA94}"/>
              </a:ext>
            </a:extLst>
          </p:cNvPr>
          <p:cNvSpPr txBox="1"/>
          <p:nvPr/>
        </p:nvSpPr>
        <p:spPr>
          <a:xfrm>
            <a:off x="1576840" y="3082365"/>
            <a:ext cx="6093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Data Collection – Web </a:t>
            </a:r>
            <a:r>
              <a:rPr lang="fr-FR" dirty="0" err="1"/>
              <a:t>Scraping</a:t>
            </a:r>
            <a:r>
              <a:rPr lang="fr-FR" dirty="0"/>
              <a:t> GitHub url :</a:t>
            </a:r>
          </a:p>
          <a:p>
            <a:r>
              <a:rPr lang="fr-FR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https://github.com/ZakariaElbe1/IBM-Capstone-Project-DSC/blob/master/data%20collection%20using%20APIs%20and%20Webscraping/1-webscraping.ipynb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392512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elements/1.1/"/>
    <ds:schemaRef ds:uri="155be751-a274-42e8-93fb-f39d3b9bccc8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f80a141d-92ca-4d3d-9308-f7e7b1d44ce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3156</Words>
  <Application>Microsoft Office PowerPoint</Application>
  <PresentationFormat>Widescreen</PresentationFormat>
  <Paragraphs>316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Carlito</vt:lpstr>
      <vt:lpstr>Courier New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255</cp:revision>
  <dcterms:created xsi:type="dcterms:W3CDTF">2021-04-29T18:58:34Z</dcterms:created>
  <dcterms:modified xsi:type="dcterms:W3CDTF">2022-09-17T12:13:02Z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